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2"/>
  </p:notesMasterIdLst>
  <p:sldIdLst>
    <p:sldId id="1342" r:id="rId3"/>
    <p:sldId id="1343" r:id="rId4"/>
    <p:sldId id="258" r:id="rId5"/>
    <p:sldId id="259" r:id="rId6"/>
    <p:sldId id="311" r:id="rId7"/>
    <p:sldId id="312" r:id="rId8"/>
    <p:sldId id="273" r:id="rId9"/>
    <p:sldId id="260" r:id="rId10"/>
    <p:sldId id="261" r:id="rId11"/>
    <p:sldId id="262" r:id="rId12"/>
    <p:sldId id="272" r:id="rId13"/>
    <p:sldId id="1315" r:id="rId14"/>
    <p:sldId id="1341" r:id="rId15"/>
    <p:sldId id="1316" r:id="rId16"/>
    <p:sldId id="1317" r:id="rId17"/>
    <p:sldId id="1318" r:id="rId18"/>
    <p:sldId id="1319" r:id="rId19"/>
    <p:sldId id="266" r:id="rId20"/>
    <p:sldId id="26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57" d="100"/>
          <a:sy n="157" d="100"/>
        </p:scale>
        <p:origin x="2706"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508156-D52E-4430-BE69-982DFF51A70F}" type="datetimeFigureOut">
              <a:rPr lang="en-US" smtClean="0"/>
              <a:t>12/5/2018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ED5490-2B6A-4879-A8EC-249172625DAA}" type="slidenum">
              <a:rPr lang="en-US" smtClean="0"/>
              <a:t>‹#›</a:t>
            </a:fld>
            <a:endParaRPr lang="en-US"/>
          </a:p>
        </p:txBody>
      </p:sp>
    </p:spTree>
    <p:extLst>
      <p:ext uri="{BB962C8B-B14F-4D97-AF65-F5344CB8AC3E}">
        <p14:creationId xmlns:p14="http://schemas.microsoft.com/office/powerpoint/2010/main" val="2423650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FA20A3-4137-4D8D-BA9A-5300B4136B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8140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A022845-941E-7C42-8070-12AD873FCE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5420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a:t>
            </a:r>
            <a:r>
              <a:rPr lang="en-US" baseline="0" dirty="0" err="1"/>
              <a:t>Phoen</a:t>
            </a:r>
            <a:r>
              <a:rPr lang="en-US" baseline="0" dirty="0"/>
              <a:t>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A022845-941E-7C42-8070-12AD873FCE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2549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fld id="{E74353ED-ACB2-44BF-A903-985B0AF962B7}" type="datetime1">
              <a:rPr lang="en-US" smtClean="0"/>
              <a:t>12/5/2018</a:t>
            </a:fld>
            <a:endParaRPr lang="en-US" dirty="0"/>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694669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Multiple</a:t>
            </a:r>
            <a:r>
              <a:rPr lang="en-US" baseline="0" dirty="0"/>
              <a:t> Teams</a:t>
            </a:r>
          </a:p>
          <a:p>
            <a:pPr marL="171450" indent="-171450">
              <a:buFont typeface="Arial" panose="020B0604020202020204" pitchFamily="34" charset="0"/>
              <a:buChar char="•"/>
            </a:pPr>
            <a:r>
              <a:rPr lang="en-US" baseline="0" dirty="0"/>
              <a:t>Multiple Code Bases</a:t>
            </a:r>
          </a:p>
          <a:p>
            <a:pPr marL="171450" indent="-171450">
              <a:buFont typeface="Arial" panose="020B0604020202020204" pitchFamily="34" charset="0"/>
              <a:buChar char="•"/>
            </a:pPr>
            <a:r>
              <a:rPr lang="en-US" baseline="0" dirty="0"/>
              <a:t>Expensive &amp; Slow</a:t>
            </a:r>
          </a:p>
          <a:p>
            <a:pPr marL="171450" indent="-171450">
              <a:buFont typeface="Arial" panose="020B0604020202020204" pitchFamily="34" charset="0"/>
              <a:buChar char="•"/>
            </a:pPr>
            <a:r>
              <a:rPr lang="en-US" baseline="0" dirty="0"/>
              <a:t>Positive = Great apps delivered to user’s platform</a:t>
            </a:r>
          </a:p>
          <a:p>
            <a:pPr marL="171450" indent="-171450">
              <a:buFont typeface="Arial" panose="020B0604020202020204" pitchFamily="34" charset="0"/>
              <a:buChar char="•"/>
            </a:pPr>
            <a:r>
              <a:rPr lang="en-US" baseline="0" dirty="0"/>
              <a:t>Negative = Development hampered by multiple code bases &amp; fragmentation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2341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Unhappy Users</a:t>
            </a:r>
          </a:p>
          <a:p>
            <a:pPr marL="171450" indent="-171450">
              <a:buFont typeface="Arial" panose="020B0604020202020204" pitchFamily="34" charset="0"/>
              <a:buChar char="•"/>
            </a:pPr>
            <a:r>
              <a:rPr lang="en-US" dirty="0"/>
              <a:t>Unhappy</a:t>
            </a:r>
            <a:r>
              <a:rPr lang="en-US" baseline="0" dirty="0"/>
              <a:t> Developers</a:t>
            </a:r>
          </a:p>
          <a:p>
            <a:pPr marL="171450" indent="-171450">
              <a:buFont typeface="Arial" panose="020B0604020202020204" pitchFamily="34" charset="0"/>
              <a:buChar char="•"/>
            </a:pPr>
            <a:r>
              <a:rPr lang="en-US" baseline="0" dirty="0"/>
              <a:t>Increase in Abandoned Apps</a:t>
            </a:r>
          </a:p>
          <a:p>
            <a:pPr marL="171450" indent="-171450">
              <a:buFont typeface="Arial" panose="020B0604020202020204" pitchFamily="34" charset="0"/>
              <a:buChar char="•"/>
            </a:pPr>
            <a:r>
              <a:rPr lang="en-US" baseline="0" dirty="0"/>
              <a:t>Limited to what is implemented</a:t>
            </a:r>
            <a:endParaRPr lang="en-US" dirty="0"/>
          </a:p>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12/5/2018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4759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12/5/2018 3:22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8909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12/5/2018 3:22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499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12/5/2018 3:22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340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12/5/2018 3:22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7437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3:22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3260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A022845-941E-7C42-8070-12AD873FCE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2706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D98F-BE53-448F-85FC-1F1E46128C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E9E840-579E-417D-9014-292E83448E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C6498F-8683-450D-89A2-876C3D4E1F67}"/>
              </a:ext>
            </a:extLst>
          </p:cNvPr>
          <p:cNvSpPr>
            <a:spLocks noGrp="1"/>
          </p:cNvSpPr>
          <p:nvPr>
            <p:ph type="dt" sz="half" idx="10"/>
          </p:nvPr>
        </p:nvSpPr>
        <p:spPr/>
        <p:txBody>
          <a:bodyPr/>
          <a:lstStyle/>
          <a:p>
            <a:fld id="{A8594D2D-B803-411D-9CC4-6EFB0846E9CF}" type="datetimeFigureOut">
              <a:rPr lang="en-US" smtClean="0"/>
              <a:t>12/5/2018</a:t>
            </a:fld>
            <a:endParaRPr lang="en-US"/>
          </a:p>
        </p:txBody>
      </p:sp>
      <p:sp>
        <p:nvSpPr>
          <p:cNvPr id="5" name="Footer Placeholder 4">
            <a:extLst>
              <a:ext uri="{FF2B5EF4-FFF2-40B4-BE49-F238E27FC236}">
                <a16:creationId xmlns:a16="http://schemas.microsoft.com/office/drawing/2014/main" id="{442157F0-B117-4C78-A9BF-954BF4C78D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A25199-710B-4492-9EB1-2CBDA008076E}"/>
              </a:ext>
            </a:extLst>
          </p:cNvPr>
          <p:cNvSpPr>
            <a:spLocks noGrp="1"/>
          </p:cNvSpPr>
          <p:nvPr>
            <p:ph type="sldNum" sz="quarter" idx="12"/>
          </p:nvPr>
        </p:nvSpPr>
        <p:spPr/>
        <p:txBody>
          <a:bodyPr/>
          <a:lstStyle/>
          <a:p>
            <a:fld id="{278CDE6E-B023-4624-BD44-903D83B5650A}" type="slidenum">
              <a:rPr lang="en-US" smtClean="0"/>
              <a:t>‹#›</a:t>
            </a:fld>
            <a:endParaRPr lang="en-US"/>
          </a:p>
        </p:txBody>
      </p:sp>
    </p:spTree>
    <p:extLst>
      <p:ext uri="{BB962C8B-B14F-4D97-AF65-F5344CB8AC3E}">
        <p14:creationId xmlns:p14="http://schemas.microsoft.com/office/powerpoint/2010/main" val="2188282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F81BE-C6E7-4564-A8BC-E9EFC022A4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25754D-8A64-423C-984C-8EE62A3F482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1D059C-3DC5-461E-88CB-6E153D49DA78}"/>
              </a:ext>
            </a:extLst>
          </p:cNvPr>
          <p:cNvSpPr>
            <a:spLocks noGrp="1"/>
          </p:cNvSpPr>
          <p:nvPr>
            <p:ph type="dt" sz="half" idx="10"/>
          </p:nvPr>
        </p:nvSpPr>
        <p:spPr/>
        <p:txBody>
          <a:bodyPr/>
          <a:lstStyle/>
          <a:p>
            <a:fld id="{A8594D2D-B803-411D-9CC4-6EFB0846E9CF}" type="datetimeFigureOut">
              <a:rPr lang="en-US" smtClean="0"/>
              <a:t>12/5/2018</a:t>
            </a:fld>
            <a:endParaRPr lang="en-US"/>
          </a:p>
        </p:txBody>
      </p:sp>
      <p:sp>
        <p:nvSpPr>
          <p:cNvPr id="5" name="Footer Placeholder 4">
            <a:extLst>
              <a:ext uri="{FF2B5EF4-FFF2-40B4-BE49-F238E27FC236}">
                <a16:creationId xmlns:a16="http://schemas.microsoft.com/office/drawing/2014/main" id="{47557249-B4BE-4053-BCDE-E1868220BC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4E096D-0001-4E53-AFF5-8ACED5AE143C}"/>
              </a:ext>
            </a:extLst>
          </p:cNvPr>
          <p:cNvSpPr>
            <a:spLocks noGrp="1"/>
          </p:cNvSpPr>
          <p:nvPr>
            <p:ph type="sldNum" sz="quarter" idx="12"/>
          </p:nvPr>
        </p:nvSpPr>
        <p:spPr/>
        <p:txBody>
          <a:bodyPr/>
          <a:lstStyle/>
          <a:p>
            <a:fld id="{278CDE6E-B023-4624-BD44-903D83B5650A}" type="slidenum">
              <a:rPr lang="en-US" smtClean="0"/>
              <a:t>‹#›</a:t>
            </a:fld>
            <a:endParaRPr lang="en-US"/>
          </a:p>
        </p:txBody>
      </p:sp>
    </p:spTree>
    <p:extLst>
      <p:ext uri="{BB962C8B-B14F-4D97-AF65-F5344CB8AC3E}">
        <p14:creationId xmlns:p14="http://schemas.microsoft.com/office/powerpoint/2010/main" val="3113058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B1A7C0-F7C3-426B-A273-5B917EDD95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27A0BE-6B61-48DF-999E-C72F87DA8B3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F7AB54-A91D-4665-82F9-CA92B8D4F7CD}"/>
              </a:ext>
            </a:extLst>
          </p:cNvPr>
          <p:cNvSpPr>
            <a:spLocks noGrp="1"/>
          </p:cNvSpPr>
          <p:nvPr>
            <p:ph type="dt" sz="half" idx="10"/>
          </p:nvPr>
        </p:nvSpPr>
        <p:spPr/>
        <p:txBody>
          <a:bodyPr/>
          <a:lstStyle/>
          <a:p>
            <a:fld id="{A8594D2D-B803-411D-9CC4-6EFB0846E9CF}" type="datetimeFigureOut">
              <a:rPr lang="en-US" smtClean="0"/>
              <a:t>12/5/2018</a:t>
            </a:fld>
            <a:endParaRPr lang="en-US"/>
          </a:p>
        </p:txBody>
      </p:sp>
      <p:sp>
        <p:nvSpPr>
          <p:cNvPr id="5" name="Footer Placeholder 4">
            <a:extLst>
              <a:ext uri="{FF2B5EF4-FFF2-40B4-BE49-F238E27FC236}">
                <a16:creationId xmlns:a16="http://schemas.microsoft.com/office/drawing/2014/main" id="{79E261E2-DA4A-4A72-866A-0BBB8413C0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B6A12-1F02-4A15-A045-7F68D5BBE646}"/>
              </a:ext>
            </a:extLst>
          </p:cNvPr>
          <p:cNvSpPr>
            <a:spLocks noGrp="1"/>
          </p:cNvSpPr>
          <p:nvPr>
            <p:ph type="sldNum" sz="quarter" idx="12"/>
          </p:nvPr>
        </p:nvSpPr>
        <p:spPr/>
        <p:txBody>
          <a:bodyPr/>
          <a:lstStyle/>
          <a:p>
            <a:fld id="{278CDE6E-B023-4624-BD44-903D83B5650A}" type="slidenum">
              <a:rPr lang="en-US" smtClean="0"/>
              <a:t>‹#›</a:t>
            </a:fld>
            <a:endParaRPr lang="en-US"/>
          </a:p>
        </p:txBody>
      </p:sp>
    </p:spTree>
    <p:extLst>
      <p:ext uri="{BB962C8B-B14F-4D97-AF65-F5344CB8AC3E}">
        <p14:creationId xmlns:p14="http://schemas.microsoft.com/office/powerpoint/2010/main" val="2905618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05358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0"/>
            <a:ext cx="12190269" cy="6857999"/>
          </a:xfrm>
          <a:prstGeom prst="rect">
            <a:avLst/>
          </a:prstGeom>
        </p:spPr>
      </p:pic>
    </p:spTree>
    <p:extLst>
      <p:ext uri="{BB962C8B-B14F-4D97-AF65-F5344CB8AC3E}">
        <p14:creationId xmlns:p14="http://schemas.microsoft.com/office/powerpoint/2010/main" val="75989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6041178"/>
            <a:ext cx="1613565" cy="346755"/>
          </a:xfrm>
          <a:prstGeom prst="rect">
            <a:avLst/>
          </a:prstGeom>
        </p:spPr>
      </p:pic>
    </p:spTree>
    <p:extLst>
      <p:ext uri="{BB962C8B-B14F-4D97-AF65-F5344CB8AC3E}">
        <p14:creationId xmlns:p14="http://schemas.microsoft.com/office/powerpoint/2010/main" val="19659675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942857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74980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107089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88923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129605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CB4EE-7C4F-487C-BDFA-A02738C2AB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C33458-D110-4BBE-826E-14562716AF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CD8259-32C0-4B30-A193-EEC85D95DF37}"/>
              </a:ext>
            </a:extLst>
          </p:cNvPr>
          <p:cNvSpPr>
            <a:spLocks noGrp="1"/>
          </p:cNvSpPr>
          <p:nvPr>
            <p:ph type="dt" sz="half" idx="10"/>
          </p:nvPr>
        </p:nvSpPr>
        <p:spPr/>
        <p:txBody>
          <a:bodyPr/>
          <a:lstStyle/>
          <a:p>
            <a:fld id="{A8594D2D-B803-411D-9CC4-6EFB0846E9CF}" type="datetimeFigureOut">
              <a:rPr lang="en-US" smtClean="0"/>
              <a:t>12/5/2018</a:t>
            </a:fld>
            <a:endParaRPr lang="en-US"/>
          </a:p>
        </p:txBody>
      </p:sp>
      <p:sp>
        <p:nvSpPr>
          <p:cNvPr id="5" name="Footer Placeholder 4">
            <a:extLst>
              <a:ext uri="{FF2B5EF4-FFF2-40B4-BE49-F238E27FC236}">
                <a16:creationId xmlns:a16="http://schemas.microsoft.com/office/drawing/2014/main" id="{7ACE63FD-614B-44BB-AB6B-7EFD95BF15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20450B-53C9-43B5-B798-EE1AE232F091}"/>
              </a:ext>
            </a:extLst>
          </p:cNvPr>
          <p:cNvSpPr>
            <a:spLocks noGrp="1"/>
          </p:cNvSpPr>
          <p:nvPr>
            <p:ph type="sldNum" sz="quarter" idx="12"/>
          </p:nvPr>
        </p:nvSpPr>
        <p:spPr/>
        <p:txBody>
          <a:bodyPr/>
          <a:lstStyle/>
          <a:p>
            <a:fld id="{278CDE6E-B023-4624-BD44-903D83B5650A}" type="slidenum">
              <a:rPr lang="en-US" smtClean="0"/>
              <a:t>‹#›</a:t>
            </a:fld>
            <a:endParaRPr lang="en-US"/>
          </a:p>
        </p:txBody>
      </p:sp>
    </p:spTree>
    <p:extLst>
      <p:ext uri="{BB962C8B-B14F-4D97-AF65-F5344CB8AC3E}">
        <p14:creationId xmlns:p14="http://schemas.microsoft.com/office/powerpoint/2010/main" val="4348861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75050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60651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19860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1323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28707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33283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0609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2764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06617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04001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61786-582A-40B6-B7B6-68B13CBB5B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35FED2-28E7-40F6-856F-04433C8CB7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5DD0C72-E3E4-4BE1-A0C1-EAF782BF6232}"/>
              </a:ext>
            </a:extLst>
          </p:cNvPr>
          <p:cNvSpPr>
            <a:spLocks noGrp="1"/>
          </p:cNvSpPr>
          <p:nvPr>
            <p:ph type="dt" sz="half" idx="10"/>
          </p:nvPr>
        </p:nvSpPr>
        <p:spPr/>
        <p:txBody>
          <a:bodyPr/>
          <a:lstStyle/>
          <a:p>
            <a:fld id="{A8594D2D-B803-411D-9CC4-6EFB0846E9CF}" type="datetimeFigureOut">
              <a:rPr lang="en-US" smtClean="0"/>
              <a:t>12/5/2018</a:t>
            </a:fld>
            <a:endParaRPr lang="en-US"/>
          </a:p>
        </p:txBody>
      </p:sp>
      <p:sp>
        <p:nvSpPr>
          <p:cNvPr id="5" name="Footer Placeholder 4">
            <a:extLst>
              <a:ext uri="{FF2B5EF4-FFF2-40B4-BE49-F238E27FC236}">
                <a16:creationId xmlns:a16="http://schemas.microsoft.com/office/drawing/2014/main" id="{7426311F-D3C0-46C5-BF40-62A33890F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3714A2-6D05-4AC6-9BA8-86BD00C9D1FB}"/>
              </a:ext>
            </a:extLst>
          </p:cNvPr>
          <p:cNvSpPr>
            <a:spLocks noGrp="1"/>
          </p:cNvSpPr>
          <p:nvPr>
            <p:ph type="sldNum" sz="quarter" idx="12"/>
          </p:nvPr>
        </p:nvSpPr>
        <p:spPr/>
        <p:txBody>
          <a:bodyPr/>
          <a:lstStyle/>
          <a:p>
            <a:fld id="{278CDE6E-B023-4624-BD44-903D83B5650A}" type="slidenum">
              <a:rPr lang="en-US" smtClean="0"/>
              <a:t>‹#›</a:t>
            </a:fld>
            <a:endParaRPr lang="en-US"/>
          </a:p>
        </p:txBody>
      </p:sp>
    </p:spTree>
    <p:extLst>
      <p:ext uri="{BB962C8B-B14F-4D97-AF65-F5344CB8AC3E}">
        <p14:creationId xmlns:p14="http://schemas.microsoft.com/office/powerpoint/2010/main" val="22336904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9761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727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0626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356252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1526272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1092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Tree>
    <p:extLst>
      <p:ext uri="{BB962C8B-B14F-4D97-AF65-F5344CB8AC3E}">
        <p14:creationId xmlns:p14="http://schemas.microsoft.com/office/powerpoint/2010/main" val="1839485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40418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6798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34779"/>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81" indent="-23650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77" indent="-33608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5985" rtl="0" eaLnBrk="1" latinLnBrk="0" hangingPunct="1">
              <a:spcBef>
                <a:spcPct val="20000"/>
              </a:spcBef>
              <a:spcAft>
                <a:spcPts val="800"/>
              </a:spcAft>
              <a:buFont typeface="Arial" pitchFamily="34" charset="0"/>
              <a:buNone/>
            </a:pPr>
            <a:r>
              <a:rPr lang="en-US"/>
              <a:t>Click to edit Master text styles</a:t>
            </a:r>
          </a:p>
          <a:p>
            <a:pPr marL="0" lvl="1" indent="0" algn="l" defTabSz="895985" rtl="0" eaLnBrk="1" latinLnBrk="0" hangingPunct="1">
              <a:spcBef>
                <a:spcPct val="20000"/>
              </a:spcBef>
              <a:spcAft>
                <a:spcPts val="800"/>
              </a:spcAft>
              <a:buFont typeface="Arial" pitchFamily="34" charset="0"/>
              <a:buNone/>
            </a:pPr>
            <a:r>
              <a:rPr lang="en-US"/>
              <a:t>Second level</a:t>
            </a:r>
          </a:p>
          <a:p>
            <a:pPr marL="0" lvl="2" indent="0" algn="l" defTabSz="895985"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82084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89881-7853-4E1B-B313-1E6519B72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5CFAB8-BA62-4781-B9A3-6598FF2B2B7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EB2331-7994-48D2-BCA9-AB05B40CB08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F6D808-01AE-4358-8DD7-639B7939205A}"/>
              </a:ext>
            </a:extLst>
          </p:cNvPr>
          <p:cNvSpPr>
            <a:spLocks noGrp="1"/>
          </p:cNvSpPr>
          <p:nvPr>
            <p:ph type="dt" sz="half" idx="10"/>
          </p:nvPr>
        </p:nvSpPr>
        <p:spPr/>
        <p:txBody>
          <a:bodyPr/>
          <a:lstStyle/>
          <a:p>
            <a:fld id="{A8594D2D-B803-411D-9CC4-6EFB0846E9CF}" type="datetimeFigureOut">
              <a:rPr lang="en-US" smtClean="0"/>
              <a:t>12/5/2018</a:t>
            </a:fld>
            <a:endParaRPr lang="en-US"/>
          </a:p>
        </p:txBody>
      </p:sp>
      <p:sp>
        <p:nvSpPr>
          <p:cNvPr id="6" name="Footer Placeholder 5">
            <a:extLst>
              <a:ext uri="{FF2B5EF4-FFF2-40B4-BE49-F238E27FC236}">
                <a16:creationId xmlns:a16="http://schemas.microsoft.com/office/drawing/2014/main" id="{AE7AB0CF-2239-4A05-BD37-720E70A72D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DDA2E3-0016-4CAE-AF60-5CC842EBCAD7}"/>
              </a:ext>
            </a:extLst>
          </p:cNvPr>
          <p:cNvSpPr>
            <a:spLocks noGrp="1"/>
          </p:cNvSpPr>
          <p:nvPr>
            <p:ph type="sldNum" sz="quarter" idx="12"/>
          </p:nvPr>
        </p:nvSpPr>
        <p:spPr/>
        <p:txBody>
          <a:bodyPr/>
          <a:lstStyle/>
          <a:p>
            <a:fld id="{278CDE6E-B023-4624-BD44-903D83B5650A}" type="slidenum">
              <a:rPr lang="en-US" smtClean="0"/>
              <a:t>‹#›</a:t>
            </a:fld>
            <a:endParaRPr lang="en-US"/>
          </a:p>
        </p:txBody>
      </p:sp>
    </p:spTree>
    <p:extLst>
      <p:ext uri="{BB962C8B-B14F-4D97-AF65-F5344CB8AC3E}">
        <p14:creationId xmlns:p14="http://schemas.microsoft.com/office/powerpoint/2010/main" val="20795195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296947325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080" indent="0">
              <a:buNone/>
              <a:defRPr/>
            </a:lvl2pPr>
            <a:lvl3pPr marL="560134" indent="0">
              <a:buNone/>
              <a:defRPr sz="2353"/>
            </a:lvl3pPr>
            <a:lvl4pPr marL="784187" indent="0">
              <a:buNone/>
              <a:defRPr sz="1961"/>
            </a:lvl4pPr>
            <a:lvl5pPr marL="1008241"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7134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EE9B84EE-31BC-44B9-A566-60A72A7CB1DD}" type="datetimeFigureOut">
              <a:rPr lang="en-US" smtClean="0">
                <a:solidFill>
                  <a:prstClr val="black">
                    <a:tint val="75000"/>
                  </a:prstClr>
                </a:solidFill>
              </a:rPr>
              <a:pPr/>
              <a:t>12/5/2018</a:t>
            </a:fld>
            <a:endParaRPr lang="en-US">
              <a:solidFill>
                <a:prstClr val="black">
                  <a:tint val="75000"/>
                </a:prstClr>
              </a:solidFill>
            </a:endParaRPr>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7AC6942A-2AB8-40AE-9BF8-BEE67754D8FD}" type="slidenum">
              <a:rPr lang="en-US" smtClean="0">
                <a:solidFill>
                  <a:prstClr val="black">
                    <a:tint val="75000"/>
                  </a:prstClr>
                </a:solidFill>
              </a:rPr>
              <a:pPr/>
              <a:t>‹#›</a:t>
            </a:fld>
            <a:endParaRPr lang="en-US">
              <a:solidFill>
                <a:prstClr val="black">
                  <a:tint val="75000"/>
                </a:prstClr>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75226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00B48-2D4A-49B5-A4A6-91FAB43AE9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9B1D36-BEBB-4F4F-8326-B9EF678098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C0D9CB-E0C4-4278-B062-BA66AFD32F8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BA7BAD-86EC-4320-9A6F-8294B5BD1A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88FCB05-34B7-40AC-9F61-6F6598824B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D508E0-3EBC-45F0-99AC-A8064F5D5BC8}"/>
              </a:ext>
            </a:extLst>
          </p:cNvPr>
          <p:cNvSpPr>
            <a:spLocks noGrp="1"/>
          </p:cNvSpPr>
          <p:nvPr>
            <p:ph type="dt" sz="half" idx="10"/>
          </p:nvPr>
        </p:nvSpPr>
        <p:spPr/>
        <p:txBody>
          <a:bodyPr/>
          <a:lstStyle/>
          <a:p>
            <a:fld id="{A8594D2D-B803-411D-9CC4-6EFB0846E9CF}" type="datetimeFigureOut">
              <a:rPr lang="en-US" smtClean="0"/>
              <a:t>12/5/2018</a:t>
            </a:fld>
            <a:endParaRPr lang="en-US"/>
          </a:p>
        </p:txBody>
      </p:sp>
      <p:sp>
        <p:nvSpPr>
          <p:cNvPr id="8" name="Footer Placeholder 7">
            <a:extLst>
              <a:ext uri="{FF2B5EF4-FFF2-40B4-BE49-F238E27FC236}">
                <a16:creationId xmlns:a16="http://schemas.microsoft.com/office/drawing/2014/main" id="{CD89168F-EC69-48BB-8403-6FDD8B6A95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EA1DB4-5CBF-492F-9C09-C45F69C430D9}"/>
              </a:ext>
            </a:extLst>
          </p:cNvPr>
          <p:cNvSpPr>
            <a:spLocks noGrp="1"/>
          </p:cNvSpPr>
          <p:nvPr>
            <p:ph type="sldNum" sz="quarter" idx="12"/>
          </p:nvPr>
        </p:nvSpPr>
        <p:spPr/>
        <p:txBody>
          <a:bodyPr/>
          <a:lstStyle/>
          <a:p>
            <a:fld id="{278CDE6E-B023-4624-BD44-903D83B5650A}" type="slidenum">
              <a:rPr lang="en-US" smtClean="0"/>
              <a:t>‹#›</a:t>
            </a:fld>
            <a:endParaRPr lang="en-US"/>
          </a:p>
        </p:txBody>
      </p:sp>
    </p:spTree>
    <p:extLst>
      <p:ext uri="{BB962C8B-B14F-4D97-AF65-F5344CB8AC3E}">
        <p14:creationId xmlns:p14="http://schemas.microsoft.com/office/powerpoint/2010/main" val="3238373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B2A29-A0C5-435A-AAF3-25198ACA0A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6ECCB8-8780-4CDD-8A7E-BD55BF37BC4C}"/>
              </a:ext>
            </a:extLst>
          </p:cNvPr>
          <p:cNvSpPr>
            <a:spLocks noGrp="1"/>
          </p:cNvSpPr>
          <p:nvPr>
            <p:ph type="dt" sz="half" idx="10"/>
          </p:nvPr>
        </p:nvSpPr>
        <p:spPr/>
        <p:txBody>
          <a:bodyPr/>
          <a:lstStyle/>
          <a:p>
            <a:fld id="{A8594D2D-B803-411D-9CC4-6EFB0846E9CF}" type="datetimeFigureOut">
              <a:rPr lang="en-US" smtClean="0"/>
              <a:t>12/5/2018</a:t>
            </a:fld>
            <a:endParaRPr lang="en-US"/>
          </a:p>
        </p:txBody>
      </p:sp>
      <p:sp>
        <p:nvSpPr>
          <p:cNvPr id="4" name="Footer Placeholder 3">
            <a:extLst>
              <a:ext uri="{FF2B5EF4-FFF2-40B4-BE49-F238E27FC236}">
                <a16:creationId xmlns:a16="http://schemas.microsoft.com/office/drawing/2014/main" id="{0AAE94C0-9939-4D35-A6E0-0AEE0853C7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B656B4-72B7-4C98-8C89-5A64BE776474}"/>
              </a:ext>
            </a:extLst>
          </p:cNvPr>
          <p:cNvSpPr>
            <a:spLocks noGrp="1"/>
          </p:cNvSpPr>
          <p:nvPr>
            <p:ph type="sldNum" sz="quarter" idx="12"/>
          </p:nvPr>
        </p:nvSpPr>
        <p:spPr/>
        <p:txBody>
          <a:bodyPr/>
          <a:lstStyle/>
          <a:p>
            <a:fld id="{278CDE6E-B023-4624-BD44-903D83B5650A}" type="slidenum">
              <a:rPr lang="en-US" smtClean="0"/>
              <a:t>‹#›</a:t>
            </a:fld>
            <a:endParaRPr lang="en-US"/>
          </a:p>
        </p:txBody>
      </p:sp>
    </p:spTree>
    <p:extLst>
      <p:ext uri="{BB962C8B-B14F-4D97-AF65-F5344CB8AC3E}">
        <p14:creationId xmlns:p14="http://schemas.microsoft.com/office/powerpoint/2010/main" val="3420656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129B91-49B9-4CAE-A171-4F05A54760D1}"/>
              </a:ext>
            </a:extLst>
          </p:cNvPr>
          <p:cNvSpPr>
            <a:spLocks noGrp="1"/>
          </p:cNvSpPr>
          <p:nvPr>
            <p:ph type="dt" sz="half" idx="10"/>
          </p:nvPr>
        </p:nvSpPr>
        <p:spPr/>
        <p:txBody>
          <a:bodyPr/>
          <a:lstStyle/>
          <a:p>
            <a:fld id="{A8594D2D-B803-411D-9CC4-6EFB0846E9CF}" type="datetimeFigureOut">
              <a:rPr lang="en-US" smtClean="0"/>
              <a:t>12/5/2018</a:t>
            </a:fld>
            <a:endParaRPr lang="en-US"/>
          </a:p>
        </p:txBody>
      </p:sp>
      <p:sp>
        <p:nvSpPr>
          <p:cNvPr id="3" name="Footer Placeholder 2">
            <a:extLst>
              <a:ext uri="{FF2B5EF4-FFF2-40B4-BE49-F238E27FC236}">
                <a16:creationId xmlns:a16="http://schemas.microsoft.com/office/drawing/2014/main" id="{C2E18F4F-AFC4-48C6-A9F4-387369CC35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CAB746-B2AE-41C9-A4DF-F243698B6EEA}"/>
              </a:ext>
            </a:extLst>
          </p:cNvPr>
          <p:cNvSpPr>
            <a:spLocks noGrp="1"/>
          </p:cNvSpPr>
          <p:nvPr>
            <p:ph type="sldNum" sz="quarter" idx="12"/>
          </p:nvPr>
        </p:nvSpPr>
        <p:spPr/>
        <p:txBody>
          <a:bodyPr/>
          <a:lstStyle/>
          <a:p>
            <a:fld id="{278CDE6E-B023-4624-BD44-903D83B5650A}" type="slidenum">
              <a:rPr lang="en-US" smtClean="0"/>
              <a:t>‹#›</a:t>
            </a:fld>
            <a:endParaRPr lang="en-US"/>
          </a:p>
        </p:txBody>
      </p:sp>
    </p:spTree>
    <p:extLst>
      <p:ext uri="{BB962C8B-B14F-4D97-AF65-F5344CB8AC3E}">
        <p14:creationId xmlns:p14="http://schemas.microsoft.com/office/powerpoint/2010/main" val="4287672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61F56-F419-4909-A518-7C53AE41C7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B63C46-5E59-4E67-8019-50219319F4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92F711-82A7-42FD-8C2B-A9227978C8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8BEEAE7-CF3C-4899-A47E-72DCEA281D2F}"/>
              </a:ext>
            </a:extLst>
          </p:cNvPr>
          <p:cNvSpPr>
            <a:spLocks noGrp="1"/>
          </p:cNvSpPr>
          <p:nvPr>
            <p:ph type="dt" sz="half" idx="10"/>
          </p:nvPr>
        </p:nvSpPr>
        <p:spPr/>
        <p:txBody>
          <a:bodyPr/>
          <a:lstStyle/>
          <a:p>
            <a:fld id="{A8594D2D-B803-411D-9CC4-6EFB0846E9CF}" type="datetimeFigureOut">
              <a:rPr lang="en-US" smtClean="0"/>
              <a:t>12/5/2018</a:t>
            </a:fld>
            <a:endParaRPr lang="en-US"/>
          </a:p>
        </p:txBody>
      </p:sp>
      <p:sp>
        <p:nvSpPr>
          <p:cNvPr id="6" name="Footer Placeholder 5">
            <a:extLst>
              <a:ext uri="{FF2B5EF4-FFF2-40B4-BE49-F238E27FC236}">
                <a16:creationId xmlns:a16="http://schemas.microsoft.com/office/drawing/2014/main" id="{9B82C0A5-1F41-4F17-A418-8377735610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5A17B8-087B-47C6-84B2-8DAB6D69C302}"/>
              </a:ext>
            </a:extLst>
          </p:cNvPr>
          <p:cNvSpPr>
            <a:spLocks noGrp="1"/>
          </p:cNvSpPr>
          <p:nvPr>
            <p:ph type="sldNum" sz="quarter" idx="12"/>
          </p:nvPr>
        </p:nvSpPr>
        <p:spPr/>
        <p:txBody>
          <a:bodyPr/>
          <a:lstStyle/>
          <a:p>
            <a:fld id="{278CDE6E-B023-4624-BD44-903D83B5650A}" type="slidenum">
              <a:rPr lang="en-US" smtClean="0"/>
              <a:t>‹#›</a:t>
            </a:fld>
            <a:endParaRPr lang="en-US"/>
          </a:p>
        </p:txBody>
      </p:sp>
    </p:spTree>
    <p:extLst>
      <p:ext uri="{BB962C8B-B14F-4D97-AF65-F5344CB8AC3E}">
        <p14:creationId xmlns:p14="http://schemas.microsoft.com/office/powerpoint/2010/main" val="1618043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DDD26-8C4D-43E6-B061-60C0628411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6D5DE4-379F-4650-AEA3-A2DE9FD6E1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8C645C-5CB0-40C5-B485-A3E079E3BE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8A3130E-38AB-4A75-AA3D-14DDE4F88C2B}"/>
              </a:ext>
            </a:extLst>
          </p:cNvPr>
          <p:cNvSpPr>
            <a:spLocks noGrp="1"/>
          </p:cNvSpPr>
          <p:nvPr>
            <p:ph type="dt" sz="half" idx="10"/>
          </p:nvPr>
        </p:nvSpPr>
        <p:spPr/>
        <p:txBody>
          <a:bodyPr/>
          <a:lstStyle/>
          <a:p>
            <a:fld id="{A8594D2D-B803-411D-9CC4-6EFB0846E9CF}" type="datetimeFigureOut">
              <a:rPr lang="en-US" smtClean="0"/>
              <a:t>12/5/2018</a:t>
            </a:fld>
            <a:endParaRPr lang="en-US"/>
          </a:p>
        </p:txBody>
      </p:sp>
      <p:sp>
        <p:nvSpPr>
          <p:cNvPr id="6" name="Footer Placeholder 5">
            <a:extLst>
              <a:ext uri="{FF2B5EF4-FFF2-40B4-BE49-F238E27FC236}">
                <a16:creationId xmlns:a16="http://schemas.microsoft.com/office/drawing/2014/main" id="{23B76451-784D-4303-A76A-03DB93F838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19BEC4-9017-48F2-AB9B-0C9912D6975E}"/>
              </a:ext>
            </a:extLst>
          </p:cNvPr>
          <p:cNvSpPr>
            <a:spLocks noGrp="1"/>
          </p:cNvSpPr>
          <p:nvPr>
            <p:ph type="sldNum" sz="quarter" idx="12"/>
          </p:nvPr>
        </p:nvSpPr>
        <p:spPr/>
        <p:txBody>
          <a:bodyPr/>
          <a:lstStyle/>
          <a:p>
            <a:fld id="{278CDE6E-B023-4624-BD44-903D83B5650A}" type="slidenum">
              <a:rPr lang="en-US" smtClean="0"/>
              <a:t>‹#›</a:t>
            </a:fld>
            <a:endParaRPr lang="en-US"/>
          </a:p>
        </p:txBody>
      </p:sp>
    </p:spTree>
    <p:extLst>
      <p:ext uri="{BB962C8B-B14F-4D97-AF65-F5344CB8AC3E}">
        <p14:creationId xmlns:p14="http://schemas.microsoft.com/office/powerpoint/2010/main" val="1380821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image" Target="../media/image1.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949ED2-AC7A-41D2-A1FC-24A65CA758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A5B6E3-DA18-4AAA-96C2-0DA5EF62A7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1D9A14-D213-475C-9DFB-FAFF066C8D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594D2D-B803-411D-9CC4-6EFB0846E9CF}" type="datetimeFigureOut">
              <a:rPr lang="en-US" smtClean="0"/>
              <a:t>12/5/2018</a:t>
            </a:fld>
            <a:endParaRPr lang="en-US"/>
          </a:p>
        </p:txBody>
      </p:sp>
      <p:sp>
        <p:nvSpPr>
          <p:cNvPr id="5" name="Footer Placeholder 4">
            <a:extLst>
              <a:ext uri="{FF2B5EF4-FFF2-40B4-BE49-F238E27FC236}">
                <a16:creationId xmlns:a16="http://schemas.microsoft.com/office/drawing/2014/main" id="{52CB14C1-CA51-4D92-842C-A27E2DA37A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3ECB0E-AAE2-4D4E-B1AA-F64C0D5BE7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8CDE6E-B023-4624-BD44-903D83B5650A}" type="slidenum">
              <a:rPr lang="en-US" smtClean="0"/>
              <a:t>‹#›</a:t>
            </a:fld>
            <a:endParaRPr lang="en-US"/>
          </a:p>
        </p:txBody>
      </p:sp>
    </p:spTree>
    <p:extLst>
      <p:ext uri="{BB962C8B-B14F-4D97-AF65-F5344CB8AC3E}">
        <p14:creationId xmlns:p14="http://schemas.microsoft.com/office/powerpoint/2010/main" val="872037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42852117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8.wmf"/></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7.xml"/><Relationship Id="rId5" Type="http://schemas.openxmlformats.org/officeDocument/2006/relationships/image" Target="../media/image21.emf"/><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3.xml"/><Relationship Id="rId5" Type="http://schemas.openxmlformats.org/officeDocument/2006/relationships/image" Target="../media/image21.emf"/><Relationship Id="rId4" Type="http://schemas.openxmlformats.org/officeDocument/2006/relationships/image" Target="../media/image20.emf"/></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png"/><Relationship Id="rId1" Type="http://schemas.openxmlformats.org/officeDocument/2006/relationships/slideLayout" Target="../slideLayouts/slideLayout29.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hyperlink" Target="https://twitter.com/iinteractive" TargetMode="External"/><Relationship Id="rId7" Type="http://schemas.openxmlformats.org/officeDocument/2006/relationships/hyperlink" Target="https://twitter.com/seansparkma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mailto:sean.Sparkman@gmail.com" TargetMode="External"/><Relationship Id="rId5" Type="http://schemas.openxmlformats.org/officeDocument/2006/relationships/image" Target="../media/image6.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2.emf"/><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2.emf"/><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7E527-04AB-41E7-AC55-3AED6056D5FF}"/>
              </a:ext>
            </a:extLst>
          </p:cNvPr>
          <p:cNvSpPr>
            <a:spLocks noGrp="1"/>
          </p:cNvSpPr>
          <p:nvPr>
            <p:ph type="ctrTitle"/>
          </p:nvPr>
        </p:nvSpPr>
        <p:spPr>
          <a:xfrm>
            <a:off x="1298448" y="1122363"/>
            <a:ext cx="9595104" cy="2387600"/>
          </a:xfrm>
        </p:spPr>
        <p:txBody>
          <a:bodyPr/>
          <a:lstStyle/>
          <a:p>
            <a:r>
              <a:rPr lang="en-US" dirty="0">
                <a:solidFill>
                  <a:schemeClr val="bg1"/>
                </a:solidFill>
              </a:rPr>
              <a:t>Introduction to </a:t>
            </a:r>
            <a:r>
              <a:rPr lang="en-US" dirty="0" err="1">
                <a:solidFill>
                  <a:schemeClr val="bg1"/>
                </a:solidFill>
              </a:rPr>
              <a:t>Xamarin.Forms</a:t>
            </a:r>
            <a:endParaRPr lang="en-US" dirty="0">
              <a:solidFill>
                <a:schemeClr val="bg1"/>
              </a:solidFill>
            </a:endParaRPr>
          </a:p>
        </p:txBody>
      </p:sp>
      <p:sp>
        <p:nvSpPr>
          <p:cNvPr id="3" name="Subtitle 2">
            <a:extLst>
              <a:ext uri="{FF2B5EF4-FFF2-40B4-BE49-F238E27FC236}">
                <a16:creationId xmlns:a16="http://schemas.microsoft.com/office/drawing/2014/main" id="{FB697BBB-4643-4D03-A9E6-3A77659FC6B5}"/>
              </a:ext>
            </a:extLst>
          </p:cNvPr>
          <p:cNvSpPr>
            <a:spLocks noGrp="1"/>
          </p:cNvSpPr>
          <p:nvPr>
            <p:ph type="subTitle" idx="1"/>
          </p:nvPr>
        </p:nvSpPr>
        <p:spPr/>
        <p:txBody>
          <a:bodyPr>
            <a:normAutofit/>
          </a:bodyPr>
          <a:lstStyle/>
          <a:p>
            <a:r>
              <a:rPr lang="en-US" sz="4800" dirty="0">
                <a:solidFill>
                  <a:schemeClr val="bg1"/>
                </a:solidFill>
              </a:rPr>
              <a:t>http://bit.ly/IntroXF</a:t>
            </a:r>
          </a:p>
        </p:txBody>
      </p:sp>
    </p:spTree>
    <p:extLst>
      <p:ext uri="{BB962C8B-B14F-4D97-AF65-F5344CB8AC3E}">
        <p14:creationId xmlns:p14="http://schemas.microsoft.com/office/powerpoint/2010/main" val="4042509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a:t>
            </a:r>
            <a:r>
              <a:rPr lang="en-US"/>
              <a:t>% API </a:t>
            </a:r>
            <a:r>
              <a:rPr lang="en-US" dirty="0"/>
              <a:t>Coverage</a:t>
            </a:r>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ActionBar</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Calibri" panose="020F0502020204030204"/>
                <a:ea typeface="+mn-ea"/>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Renderscript</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rPr>
              <a:t>NFC</a:t>
            </a:r>
          </a:p>
        </p:txBody>
      </p:sp>
      <p:pic>
        <p:nvPicPr>
          <p:cNvPr id="32" name="Picture 31"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err="1">
              <a:ln>
                <a:noFill/>
              </a:ln>
              <a:gradFill>
                <a:gsLst>
                  <a:gs pos="2917">
                    <a:srgbClr val="404040"/>
                  </a:gs>
                  <a:gs pos="30000">
                    <a:srgbClr val="404040"/>
                  </a:gs>
                </a:gsLst>
                <a:lin ang="5400000" scaled="0"/>
              </a:gradFill>
              <a:effectLst/>
              <a:uLnTx/>
              <a:uFillTx/>
              <a:latin typeface="Calibri" panose="020F0502020204030204"/>
              <a:ea typeface="+mn-ea"/>
              <a:cs typeface="+mn-cs"/>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System.Data</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System.Windows</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System.Numerics</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System.Core</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err="1">
                <a:ln>
                  <a:noFill/>
                </a:ln>
                <a:solidFill>
                  <a:srgbClr val="FFFFFF"/>
                </a:solidFill>
                <a:effectLst/>
                <a:uLnTx/>
                <a:uFillTx/>
                <a:latin typeface="Calibri" panose="020F0502020204030204"/>
                <a:ea typeface="+mn-ea"/>
                <a:cs typeface="Helvetica Light"/>
              </a:rPr>
              <a:t>System.ServiceModel</a:t>
            </a:r>
            <a:endParaRPr kumimoji="0" lang="en-US" sz="1470"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System.Net</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System.IO</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System.Linq</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System.Xml</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Performance</a:t>
            </a:r>
          </a:p>
        </p:txBody>
      </p:sp>
      <p:sp>
        <p:nvSpPr>
          <p:cNvPr id="3" name="Text Placeholder 2"/>
          <p:cNvSpPr>
            <a:spLocks noGrp="1"/>
          </p:cNvSpPr>
          <p:nvPr>
            <p:ph type="body" sz="quarter" idx="10"/>
          </p:nvPr>
        </p:nvSpPr>
        <p:spPr>
          <a:xfrm>
            <a:off x="642750" y="4577480"/>
            <a:ext cx="5378548" cy="1369838"/>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245405" y="4577480"/>
            <a:ext cx="5378548" cy="1369838"/>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takes advantage of Just In Time (JIT) compilation on the Android device.</a:t>
            </a: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7659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90364" y="5283838"/>
            <a:ext cx="8813594" cy="1123225"/>
          </a:xfrm>
        </p:spPr>
        <p:txBody>
          <a:bodyPr/>
          <a:lstStyle/>
          <a:p>
            <a:pPr algn="ctr">
              <a:spcAft>
                <a:spcPts val="588"/>
              </a:spcAft>
            </a:pPr>
            <a:r>
              <a:rPr lang="en-US" sz="2745" dirty="0">
                <a:gradFill>
                  <a:gsLst>
                    <a:gs pos="2917">
                      <a:schemeClr val="tx1"/>
                    </a:gs>
                    <a:gs pos="30000">
                      <a:schemeClr val="tx1"/>
                    </a:gs>
                  </a:gsLst>
                  <a:lin ang="5400000" scaled="0"/>
                </a:gradFill>
              </a:rPr>
              <a:t>Build native UIs for iOS, Android, and Windows </a:t>
            </a:r>
          </a:p>
          <a:p>
            <a:pPr algn="ctr">
              <a:spcAft>
                <a:spcPts val="588"/>
              </a:spcAft>
            </a:pPr>
            <a:r>
              <a:rPr lang="en-US" sz="2745" dirty="0">
                <a:gradFill>
                  <a:gsLst>
                    <a:gs pos="2917">
                      <a:schemeClr val="tx1"/>
                    </a:gs>
                    <a:gs pos="30000">
                      <a:schemeClr val="tx1"/>
                    </a:gs>
                  </a:gsLst>
                  <a:lin ang="5400000" scaled="0"/>
                </a:gradFill>
              </a:rPr>
              <a:t>from a single, shared C# codebase.</a:t>
            </a:r>
          </a:p>
        </p:txBody>
      </p:sp>
      <p:sp>
        <p:nvSpPr>
          <p:cNvPr id="24" name="Title 23"/>
          <p:cNvSpPr>
            <a:spLocks noGrp="1"/>
          </p:cNvSpPr>
          <p:nvPr>
            <p:ph type="title"/>
          </p:nvPr>
        </p:nvSpPr>
        <p:spPr>
          <a:xfrm>
            <a:off x="270066" y="366651"/>
            <a:ext cx="11654187" cy="899409"/>
          </a:xfrm>
        </p:spPr>
        <p:txBody>
          <a:bodyPr/>
          <a:lstStyle/>
          <a:p>
            <a:pPr algn="ctr"/>
            <a:r>
              <a:rPr lang="en-US" dirty="0"/>
              <a:t>Meet </a:t>
            </a:r>
            <a:r>
              <a:rPr lang="en-US" dirty="0" err="1"/>
              <a:t>Xamarin.Forms</a:t>
            </a:r>
            <a:endParaRPr lang="en-US" dirty="0"/>
          </a:p>
        </p:txBody>
      </p:sp>
      <p:pic>
        <p:nvPicPr>
          <p:cNvPr id="5" name="Picture 4"/>
          <p:cNvPicPr>
            <a:picLocks noChangeAspect="1"/>
          </p:cNvPicPr>
          <p:nvPr/>
        </p:nvPicPr>
        <p:blipFill>
          <a:blip r:embed="rId3"/>
          <a:stretch>
            <a:fillRect/>
          </a:stretch>
        </p:blipFill>
        <p:spPr>
          <a:xfrm>
            <a:off x="1788323" y="1628832"/>
            <a:ext cx="8615355" cy="3600336"/>
          </a:xfrm>
          <a:prstGeom prst="rect">
            <a:avLst/>
          </a:prstGeom>
        </p:spPr>
      </p:pic>
    </p:spTree>
    <p:extLst>
      <p:ext uri="{BB962C8B-B14F-4D97-AF65-F5344CB8AC3E}">
        <p14:creationId xmlns:p14="http://schemas.microsoft.com/office/powerpoint/2010/main" val="202313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B5106-0501-4BAB-9687-27481B0B3412}"/>
              </a:ext>
            </a:extLst>
          </p:cNvPr>
          <p:cNvSpPr>
            <a:spLocks noGrp="1"/>
          </p:cNvSpPr>
          <p:nvPr>
            <p:ph type="title"/>
          </p:nvPr>
        </p:nvSpPr>
        <p:spPr/>
        <p:txBody>
          <a:bodyPr/>
          <a:lstStyle/>
          <a:p>
            <a:r>
              <a:rPr lang="en-US" dirty="0"/>
              <a:t>Xamarin Forms Platforms</a:t>
            </a:r>
          </a:p>
        </p:txBody>
      </p:sp>
      <p:sp>
        <p:nvSpPr>
          <p:cNvPr id="3" name="Content Placeholder 2">
            <a:extLst>
              <a:ext uri="{FF2B5EF4-FFF2-40B4-BE49-F238E27FC236}">
                <a16:creationId xmlns:a16="http://schemas.microsoft.com/office/drawing/2014/main" id="{EA8517A5-2BF5-4AA9-AF1F-04DE6966A4B0}"/>
              </a:ext>
            </a:extLst>
          </p:cNvPr>
          <p:cNvSpPr>
            <a:spLocks noGrp="1"/>
          </p:cNvSpPr>
          <p:nvPr>
            <p:ph idx="1"/>
          </p:nvPr>
        </p:nvSpPr>
        <p:spPr/>
        <p:txBody>
          <a:bodyPr/>
          <a:lstStyle/>
          <a:p>
            <a:endParaRPr lang="en-US"/>
          </a:p>
        </p:txBody>
      </p:sp>
      <p:graphicFrame>
        <p:nvGraphicFramePr>
          <p:cNvPr id="5" name="Object 4">
            <a:extLst>
              <a:ext uri="{FF2B5EF4-FFF2-40B4-BE49-F238E27FC236}">
                <a16:creationId xmlns:a16="http://schemas.microsoft.com/office/drawing/2014/main" id="{293137FB-42E4-4D4B-8C45-D9B28440B71F}"/>
              </a:ext>
            </a:extLst>
          </p:cNvPr>
          <p:cNvGraphicFramePr>
            <a:graphicFrameLocks noChangeAspect="1"/>
          </p:cNvGraphicFramePr>
          <p:nvPr>
            <p:extLst/>
          </p:nvPr>
        </p:nvGraphicFramePr>
        <p:xfrm>
          <a:off x="2294150" y="1690688"/>
          <a:ext cx="7603699" cy="5046807"/>
        </p:xfrm>
        <a:graphic>
          <a:graphicData uri="http://schemas.openxmlformats.org/presentationml/2006/ole">
            <mc:AlternateContent xmlns:mc="http://schemas.openxmlformats.org/markup-compatibility/2006">
              <mc:Choice xmlns:v="urn:schemas-microsoft-com:vml" Requires="v">
                <p:oleObj spid="_x0000_s1027" r:id="rId3" imgW="10272960" imgH="6818760" progId="">
                  <p:embed/>
                </p:oleObj>
              </mc:Choice>
              <mc:Fallback>
                <p:oleObj r:id="rId3" imgW="10272960" imgH="6818760" progId="">
                  <p:embed/>
                  <p:pic>
                    <p:nvPicPr>
                      <p:cNvPr id="5" name="Object 4">
                        <a:extLst>
                          <a:ext uri="{FF2B5EF4-FFF2-40B4-BE49-F238E27FC236}">
                            <a16:creationId xmlns:a16="http://schemas.microsoft.com/office/drawing/2014/main" id="{293137FB-42E4-4D4B-8C45-D9B28440B71F}"/>
                          </a:ext>
                        </a:extLst>
                      </p:cNvPr>
                      <p:cNvPicPr/>
                      <p:nvPr/>
                    </p:nvPicPr>
                    <p:blipFill>
                      <a:blip r:embed="rId4"/>
                      <a:stretch>
                        <a:fillRect/>
                      </a:stretch>
                    </p:blipFill>
                    <p:spPr>
                      <a:xfrm>
                        <a:off x="2294150" y="1690688"/>
                        <a:ext cx="7603699" cy="5046807"/>
                      </a:xfrm>
                      <a:prstGeom prst="rect">
                        <a:avLst/>
                      </a:prstGeom>
                    </p:spPr>
                  </p:pic>
                </p:oleObj>
              </mc:Fallback>
            </mc:AlternateContent>
          </a:graphicData>
        </a:graphic>
      </p:graphicFrame>
    </p:spTree>
    <p:extLst>
      <p:ext uri="{BB962C8B-B14F-4D97-AF65-F5344CB8AC3E}">
        <p14:creationId xmlns:p14="http://schemas.microsoft.com/office/powerpoint/2010/main" val="2397002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1000641" y="5167626"/>
            <a:ext cx="4502496" cy="969240"/>
          </a:xfrm>
        </p:spPr>
        <p:txBody>
          <a:bodyPr/>
          <a:lstStyle/>
          <a:p>
            <a:pPr algn="ctr">
              <a:lnSpc>
                <a:spcPct val="100000"/>
              </a:lnSpc>
            </a:pPr>
            <a:r>
              <a:rPr lang="en-US" sz="2549" dirty="0">
                <a:solidFill>
                  <a:schemeClr val="tx1"/>
                </a:solidFill>
                <a:latin typeface="+mn-lt"/>
              </a:rPr>
              <a:t>Traditional Xamarin Approach</a:t>
            </a:r>
          </a:p>
        </p:txBody>
      </p:sp>
      <p:sp>
        <p:nvSpPr>
          <p:cNvPr id="4" name="Text Placeholder 3"/>
          <p:cNvSpPr>
            <a:spLocks noGrp="1"/>
          </p:cNvSpPr>
          <p:nvPr>
            <p:ph type="body" sz="quarter" idx="11"/>
          </p:nvPr>
        </p:nvSpPr>
        <p:spPr>
          <a:xfrm>
            <a:off x="6548817" y="5167625"/>
            <a:ext cx="4493937" cy="984746"/>
          </a:xfrm>
        </p:spPr>
        <p:txBody>
          <a:bodyPr/>
          <a:lstStyle/>
          <a:p>
            <a:pPr algn="ctr">
              <a:lnSpc>
                <a:spcPct val="100000"/>
              </a:lnSpc>
            </a:pPr>
            <a:r>
              <a:rPr lang="en-US" sz="2549" dirty="0">
                <a:solidFill>
                  <a:schemeClr val="tx1"/>
                </a:solidFill>
                <a:latin typeface="+mn-lt"/>
              </a:rPr>
              <a:t>With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a:solidFill>
                  <a:schemeClr val="tx1"/>
                </a:solidFill>
              </a:rPr>
              <a:t>More code-sharing, all native</a:t>
            </a:r>
          </a:p>
        </p:txBody>
      </p:sp>
      <p:grpSp>
        <p:nvGrpSpPr>
          <p:cNvPr id="25" name="Group 24"/>
          <p:cNvGrpSpPr/>
          <p:nvPr/>
        </p:nvGrpSpPr>
        <p:grpSpPr>
          <a:xfrm>
            <a:off x="1000641" y="2481564"/>
            <a:ext cx="4502496" cy="253618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59" tIns="143407" rIns="179259" bIns="143407" rtlCol="0">
              <a:sp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59" tIns="143407" rIns="179259" bIns="143407" rtlCol="0">
              <a:sp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Windows C# UI</a:t>
              </a:r>
            </a:p>
          </p:txBody>
        </p:sp>
        <p:sp>
          <p:nvSpPr>
            <p:cNvPr id="32" name="TextBox 31"/>
            <p:cNvSpPr txBox="1"/>
            <p:nvPr/>
          </p:nvSpPr>
          <p:spPr>
            <a:xfrm>
              <a:off x="4626797" y="2021408"/>
              <a:ext cx="2353425" cy="621815"/>
            </a:xfrm>
            <a:prstGeom prst="rect">
              <a:avLst/>
            </a:prstGeom>
            <a:noFill/>
          </p:spPr>
          <p:txBody>
            <a:bodyPr wrap="square" lIns="179259" tIns="143407" rIns="179259" bIns="143407" rtlCol="0">
              <a:sp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Android C# UI</a:t>
              </a:r>
            </a:p>
          </p:txBody>
        </p:sp>
      </p:grpSp>
      <p:grpSp>
        <p:nvGrpSpPr>
          <p:cNvPr id="7" name="Group 6"/>
          <p:cNvGrpSpPr/>
          <p:nvPr/>
        </p:nvGrpSpPr>
        <p:grpSpPr>
          <a:xfrm>
            <a:off x="1345313" y="1803244"/>
            <a:ext cx="3722125" cy="615702"/>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 name="Group 7"/>
          <p:cNvGrpSpPr/>
          <p:nvPr/>
        </p:nvGrpSpPr>
        <p:grpSpPr>
          <a:xfrm>
            <a:off x="6540259" y="1803244"/>
            <a:ext cx="4502496" cy="3202060"/>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79259" tIns="143407" rIns="179259" bIns="143407" rtlCol="0">
              <a:sp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2549" b="0" i="0" u="none" strike="noStrike" kern="1200" cap="none" spc="0" normalizeH="0" baseline="0" noProof="0" dirty="0">
                  <a:ln>
                    <a:noFill/>
                  </a:ln>
                  <a:solidFill>
                    <a:srgbClr val="FFFFFF"/>
                  </a:solidFill>
                  <a:effectLst/>
                  <a:uLnTx/>
                  <a:uFillTx/>
                  <a:latin typeface="Segoe UI Light"/>
                  <a:ea typeface="+mn-ea"/>
                  <a:cs typeface="+mn-cs"/>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60"/>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6" name="TextBox 65"/>
            <p:cNvSpPr txBox="1"/>
            <p:nvPr/>
          </p:nvSpPr>
          <p:spPr>
            <a:xfrm>
              <a:off x="6681202" y="2597523"/>
              <a:ext cx="4583698" cy="797652"/>
            </a:xfrm>
            <a:prstGeom prst="rect">
              <a:avLst/>
            </a:prstGeom>
            <a:noFill/>
          </p:spPr>
          <p:txBody>
            <a:bodyPr wrap="square" lIns="179259" tIns="143407" rIns="179259" bIns="143407" rtlCol="0">
              <a:sp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3136" b="0" i="0" u="none" strike="noStrike" kern="1200" cap="none" spc="0" normalizeH="0" baseline="0" noProof="0" dirty="0">
                  <a:ln>
                    <a:noFill/>
                  </a:ln>
                  <a:solidFill>
                    <a:srgbClr val="FFFFFF"/>
                  </a:solidFill>
                  <a:effectLst/>
                  <a:uLnTx/>
                  <a:uFillTx/>
                  <a:latin typeface="Segoe UI"/>
                  <a:ea typeface="+mn-ea"/>
                  <a:cs typeface="+mn-cs"/>
                </a:rPr>
                <a:t>Shared UI Code</a:t>
              </a:r>
            </a:p>
          </p:txBody>
        </p:sp>
      </p:grpSp>
      <p:sp>
        <p:nvSpPr>
          <p:cNvPr id="67" name="TextBox 66"/>
          <p:cNvSpPr txBox="1"/>
          <p:nvPr/>
        </p:nvSpPr>
        <p:spPr>
          <a:xfrm>
            <a:off x="1010182" y="3518064"/>
            <a:ext cx="4492955" cy="689669"/>
          </a:xfrm>
          <a:prstGeom prst="rect">
            <a:avLst/>
          </a:prstGeom>
          <a:noFill/>
        </p:spPr>
        <p:txBody>
          <a:bodyPr wrap="square" lIns="179259" tIns="143407" rIns="179259" bIns="143407" rtlCol="0">
            <a:sp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2549" b="0" i="0" u="none" strike="noStrike" kern="1200" cap="none" spc="0" normalizeH="0" baseline="0" noProof="0" dirty="0">
                <a:ln>
                  <a:noFill/>
                </a:ln>
                <a:solidFill>
                  <a:srgbClr val="FFFFFF"/>
                </a:solidFill>
                <a:effectLst/>
                <a:uLnTx/>
                <a:uFillTx/>
                <a:latin typeface="Segoe UI Light"/>
                <a:ea typeface="+mn-ea"/>
                <a:cs typeface="+mn-cs"/>
              </a:rPr>
              <a:t>Shared C# Backend</a:t>
            </a:r>
          </a:p>
        </p:txBody>
      </p:sp>
      <p:pic>
        <p:nvPicPr>
          <p:cNvPr id="40"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68967" y="1977271"/>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0472" y="1902535"/>
            <a:ext cx="342836" cy="412369"/>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86708" y="1936483"/>
            <a:ext cx="344747" cy="344647"/>
          </a:xfrm>
          <a:prstGeom prst="rect">
            <a:avLst/>
          </a:prstGeom>
        </p:spPr>
      </p:pic>
      <p:pic>
        <p:nvPicPr>
          <p:cNvPr id="48"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049223" y="1985534"/>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60728" y="1910797"/>
            <a:ext cx="342836" cy="412369"/>
          </a:xfrm>
          <a:prstGeom prst="rect">
            <a:avLst/>
          </a:prstGeom>
        </p:spPr>
      </p:pic>
      <p:pic>
        <p:nvPicPr>
          <p:cNvPr id="64" name="Picture 6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66963" y="1944745"/>
            <a:ext cx="344747" cy="344647"/>
          </a:xfrm>
          <a:prstGeom prst="rect">
            <a:avLst/>
          </a:prstGeom>
        </p:spPr>
      </p:pic>
    </p:spTree>
    <p:extLst>
      <p:ext uri="{BB962C8B-B14F-4D97-AF65-F5344CB8AC3E}">
        <p14:creationId xmlns:p14="http://schemas.microsoft.com/office/powerpoint/2010/main" val="159800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5859477" y="1939451"/>
            <a:ext cx="5544287" cy="3982768"/>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745" b="0" i="0" u="none" strike="noStrike" kern="1200" cap="none" spc="0" normalizeH="0" baseline="0" noProof="0" dirty="0">
                <a:ln>
                  <a:noFill/>
                </a:ln>
                <a:solidFill>
                  <a:srgbClr val="6FBD23"/>
                </a:solidFill>
                <a:effectLst/>
                <a:uLnTx/>
                <a:uFillTx/>
                <a:latin typeface="Segoe UI"/>
                <a:ea typeface="+mj-ea"/>
                <a:cs typeface="+mj-cs"/>
              </a:rPr>
              <a:t>✓  </a:t>
            </a:r>
            <a:r>
              <a:rPr kumimoji="0" lang="en-US" sz="2745" b="0" i="0" u="none" strike="noStrike" kern="1200" cap="none" spc="0" normalizeH="0" baseline="0" noProof="0" dirty="0">
                <a:ln>
                  <a:noFill/>
                </a:ln>
                <a:solidFill>
                  <a:srgbClr val="505050"/>
                </a:solidFill>
                <a:effectLst/>
                <a:uLnTx/>
                <a:uFillTx/>
                <a:latin typeface="Segoe UI Light"/>
                <a:ea typeface="+mj-ea"/>
                <a:cs typeface="+mj-cs"/>
              </a:rPr>
              <a:t>40+ Pages, layouts, and controls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745" b="0" i="0" u="none" strike="noStrike" kern="1200" cap="none" spc="0" normalizeH="0" baseline="0" noProof="0" dirty="0">
                <a:ln>
                  <a:noFill/>
                </a:ln>
                <a:solidFill>
                  <a:srgbClr val="505050"/>
                </a:solidFill>
                <a:effectLst/>
                <a:uLnTx/>
                <a:uFillTx/>
                <a:latin typeface="Segoe UI Light"/>
                <a:ea typeface="+mj-ea"/>
                <a:cs typeface="+mj-cs"/>
              </a:rPr>
              <a:t>      </a:t>
            </a:r>
            <a:r>
              <a:rPr kumimoji="0" lang="en-US" sz="2353" b="0" i="0" u="none" strike="noStrike" kern="1200" cap="none" spc="0" normalizeH="0" baseline="0" noProof="0" dirty="0">
                <a:ln>
                  <a:noFill/>
                </a:ln>
                <a:solidFill>
                  <a:srgbClr val="00BCF2">
                    <a:lumMod val="50000"/>
                  </a:srgbClr>
                </a:solidFill>
                <a:effectLst/>
                <a:uLnTx/>
                <a:uFillTx/>
                <a:latin typeface="Segoe UI Light"/>
                <a:ea typeface="+mj-ea"/>
                <a:cs typeface="+mj-cs"/>
              </a:rPr>
              <a:t>(Build from code behind or XAML)</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2745" b="0" i="0" u="none" strike="noStrike" kern="1200" cap="none" spc="0" normalizeH="0" baseline="0" noProof="0" dirty="0">
                <a:ln>
                  <a:noFill/>
                </a:ln>
                <a:solidFill>
                  <a:srgbClr val="6FBD23"/>
                </a:solidFill>
                <a:effectLst/>
                <a:uLnTx/>
                <a:uFillTx/>
                <a:latin typeface="Segoe UI"/>
                <a:ea typeface="+mj-ea"/>
                <a:cs typeface="+mj-cs"/>
              </a:rPr>
              <a:t>✓  </a:t>
            </a:r>
            <a:r>
              <a:rPr kumimoji="0" lang="en-US" sz="2745" b="0" i="0" u="none" strike="noStrike" kern="1200" cap="none" spc="0" normalizeH="0" baseline="0" noProof="0" dirty="0">
                <a:ln>
                  <a:noFill/>
                </a:ln>
                <a:solidFill>
                  <a:srgbClr val="505050"/>
                </a:solidFill>
                <a:effectLst/>
                <a:uLnTx/>
                <a:uFillTx/>
                <a:latin typeface="Segoe UI Light"/>
                <a:ea typeface="+mj-ea"/>
                <a:cs typeface="+mj-cs"/>
              </a:rPr>
              <a:t>Two-way data binding</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2745" b="0" i="0" u="none" strike="noStrike" kern="1200" cap="none" spc="0" normalizeH="0" baseline="0" noProof="0" dirty="0">
                <a:ln>
                  <a:noFill/>
                </a:ln>
                <a:solidFill>
                  <a:srgbClr val="6FBD23"/>
                </a:solidFill>
                <a:effectLst/>
                <a:uLnTx/>
                <a:uFillTx/>
                <a:latin typeface="Segoe UI"/>
                <a:ea typeface="+mj-ea"/>
                <a:cs typeface="+mj-cs"/>
              </a:rPr>
              <a:t>✓  </a:t>
            </a:r>
            <a:r>
              <a:rPr kumimoji="0" lang="en-US" sz="2745" b="0" i="0" u="none" strike="noStrike" kern="1200" cap="none" spc="0" normalizeH="0" baseline="0" noProof="0" dirty="0">
                <a:ln>
                  <a:noFill/>
                </a:ln>
                <a:solidFill>
                  <a:srgbClr val="505050"/>
                </a:solidFill>
                <a:effectLst/>
                <a:uLnTx/>
                <a:uFillTx/>
                <a:latin typeface="Segoe UI Light"/>
                <a:ea typeface="+mj-ea"/>
                <a:cs typeface="+mj-cs"/>
              </a:rPr>
              <a:t>Navigation</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2745" b="0" i="0" u="none" strike="noStrike" kern="1200" cap="none" spc="0" normalizeH="0" baseline="0" noProof="0" dirty="0">
                <a:ln>
                  <a:noFill/>
                </a:ln>
                <a:solidFill>
                  <a:srgbClr val="6FBD23"/>
                </a:solidFill>
                <a:effectLst/>
                <a:uLnTx/>
                <a:uFillTx/>
                <a:latin typeface="Segoe UI"/>
                <a:ea typeface="+mj-ea"/>
                <a:cs typeface="+mj-cs"/>
              </a:rPr>
              <a:t>✓  </a:t>
            </a:r>
            <a:r>
              <a:rPr kumimoji="0" lang="en-US" sz="2745" b="0" i="0" u="none" strike="noStrike" kern="1200" cap="none" spc="0" normalizeH="0" baseline="0" noProof="0" dirty="0">
                <a:ln>
                  <a:noFill/>
                </a:ln>
                <a:solidFill>
                  <a:srgbClr val="505050"/>
                </a:solidFill>
                <a:effectLst/>
                <a:uLnTx/>
                <a:uFillTx/>
                <a:latin typeface="Segoe UI Light"/>
                <a:ea typeface="+mj-ea"/>
                <a:cs typeface="+mj-cs"/>
              </a:rPr>
              <a:t>Animation API</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2745" b="0" i="0" u="none" strike="noStrike" kern="1200" cap="none" spc="0" normalizeH="0" baseline="0" noProof="0" dirty="0">
                <a:ln>
                  <a:noFill/>
                </a:ln>
                <a:solidFill>
                  <a:srgbClr val="6FBD23"/>
                </a:solidFill>
                <a:effectLst/>
                <a:uLnTx/>
                <a:uFillTx/>
                <a:latin typeface="Segoe UI"/>
                <a:ea typeface="+mj-ea"/>
                <a:cs typeface="+mj-cs"/>
              </a:rPr>
              <a:t>✓  </a:t>
            </a:r>
            <a:r>
              <a:rPr kumimoji="0" lang="en-US" sz="2745" b="0" i="0" u="none" strike="noStrike" kern="1200" cap="none" spc="0" normalizeH="0" baseline="0" noProof="0" dirty="0">
                <a:ln>
                  <a:noFill/>
                </a:ln>
                <a:solidFill>
                  <a:srgbClr val="505050"/>
                </a:solidFill>
                <a:effectLst/>
                <a:uLnTx/>
                <a:uFillTx/>
                <a:latin typeface="Segoe UI Light"/>
                <a:ea typeface="+mj-ea"/>
                <a:cs typeface="+mj-cs"/>
              </a:rPr>
              <a:t>Dependency Service</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2745" b="0" i="0" u="none" strike="noStrike" kern="1200" cap="none" spc="0" normalizeH="0" baseline="0" noProof="0" dirty="0">
                <a:ln>
                  <a:noFill/>
                </a:ln>
                <a:solidFill>
                  <a:srgbClr val="6FBD23"/>
                </a:solidFill>
                <a:effectLst/>
                <a:uLnTx/>
                <a:uFillTx/>
                <a:latin typeface="Segoe UI"/>
                <a:ea typeface="+mj-ea"/>
                <a:cs typeface="+mj-cs"/>
              </a:rPr>
              <a:t>✓  </a:t>
            </a:r>
            <a:r>
              <a:rPr kumimoji="0" lang="en-US" sz="2745" b="0" i="0" u="none" strike="noStrike" kern="1200" cap="none" spc="0" normalizeH="0" baseline="0" noProof="0" dirty="0">
                <a:ln>
                  <a:noFill/>
                </a:ln>
                <a:solidFill>
                  <a:srgbClr val="505050"/>
                </a:solidFill>
                <a:effectLst/>
                <a:uLnTx/>
                <a:uFillTx/>
                <a:latin typeface="Segoe UI Light"/>
                <a:ea typeface="+mj-ea"/>
                <a:cs typeface="+mj-cs"/>
              </a:rPr>
              <a:t>Messaging Center</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endParaRPr kumimoji="0" lang="en-US" sz="2745" b="0" i="0" u="none" strike="noStrike" kern="1200" cap="none" spc="0" normalizeH="0" baseline="0" noProof="0" dirty="0">
              <a:ln>
                <a:noFill/>
              </a:ln>
              <a:solidFill>
                <a:srgbClr val="505050"/>
              </a:solidFill>
              <a:effectLst/>
              <a:uLnTx/>
              <a:uFillTx/>
              <a:latin typeface="Segoe UI Light"/>
              <a:ea typeface="+mj-ea"/>
              <a:cs typeface="+mj-cs"/>
            </a:endParaRP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endParaRPr kumimoji="0" lang="en-US" sz="2745" b="0" i="0" u="none" strike="noStrike" kern="1200" cap="none" spc="0" normalizeH="0" baseline="0" noProof="0" dirty="0">
              <a:ln>
                <a:noFill/>
              </a:ln>
              <a:solidFill>
                <a:srgbClr val="505050"/>
              </a:solidFill>
              <a:effectLst/>
              <a:uLnTx/>
              <a:uFillTx/>
              <a:latin typeface="Segoe UI Light"/>
              <a:ea typeface="+mj-ea"/>
              <a:cs typeface="+mj-cs"/>
            </a:endParaRPr>
          </a:p>
        </p:txBody>
      </p:sp>
      <p:grpSp>
        <p:nvGrpSpPr>
          <p:cNvPr id="48" name="Group 47"/>
          <p:cNvGrpSpPr/>
          <p:nvPr/>
        </p:nvGrpSpPr>
        <p:grpSpPr>
          <a:xfrm>
            <a:off x="1025539" y="2052215"/>
            <a:ext cx="4502496" cy="3202060"/>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sp>
          <p:nvSpPr>
            <p:cNvPr id="53" name="TextBox 52"/>
            <p:cNvSpPr txBox="1"/>
            <p:nvPr/>
          </p:nvSpPr>
          <p:spPr>
            <a:xfrm>
              <a:off x="6681202" y="3791323"/>
              <a:ext cx="4583698" cy="703598"/>
            </a:xfrm>
            <a:prstGeom prst="rect">
              <a:avLst/>
            </a:prstGeom>
            <a:noFill/>
          </p:spPr>
          <p:txBody>
            <a:bodyPr wrap="square" lIns="179259" tIns="143407" rIns="179259" bIns="143407" rtlCol="0">
              <a:sp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2549" b="0" i="0" u="none" strike="noStrike" kern="1200" cap="none" spc="0" normalizeH="0" baseline="0" noProof="0" dirty="0">
                  <a:ln>
                    <a:noFill/>
                  </a:ln>
                  <a:solidFill>
                    <a:srgbClr val="FFFFFF"/>
                  </a:solidFill>
                  <a:effectLst/>
                  <a:uLnTx/>
                  <a:uFillTx/>
                  <a:latin typeface="Segoe UI Light"/>
                  <a:ea typeface="+mn-ea"/>
                  <a:cs typeface="+mn-cs"/>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4" name="Oval 63"/>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6" name="TextBox 55"/>
            <p:cNvSpPr txBox="1"/>
            <p:nvPr/>
          </p:nvSpPr>
          <p:spPr>
            <a:xfrm>
              <a:off x="6681202" y="2597523"/>
              <a:ext cx="4583698" cy="797652"/>
            </a:xfrm>
            <a:prstGeom prst="rect">
              <a:avLst/>
            </a:prstGeom>
            <a:noFill/>
          </p:spPr>
          <p:txBody>
            <a:bodyPr wrap="square" lIns="179259" tIns="143407" rIns="179259" bIns="143407" rtlCol="0">
              <a:sp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3136" b="0" i="0" u="none" strike="noStrike" kern="1200" cap="none" spc="0" normalizeH="0" baseline="0" noProof="0" dirty="0">
                  <a:ln>
                    <a:noFill/>
                  </a:ln>
                  <a:solidFill>
                    <a:srgbClr val="FFFFFF"/>
                  </a:solidFill>
                  <a:effectLst/>
                  <a:uLnTx/>
                  <a:uFillTx/>
                  <a:latin typeface="Segoe UI"/>
                  <a:ea typeface="+mn-ea"/>
                  <a:cs typeface="+mn-cs"/>
                </a:rPr>
                <a:t>Shared UI Code</a:t>
              </a:r>
            </a:p>
          </p:txBody>
        </p:sp>
      </p:grpSp>
      <p:pic>
        <p:nvPicPr>
          <p:cNvPr id="21"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534502" y="2218177"/>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46006" y="2143440"/>
            <a:ext cx="342836" cy="412369"/>
          </a:xfrm>
          <a:prstGeom prst="rect">
            <a:avLst/>
          </a:prstGeom>
        </p:spPr>
      </p:pic>
      <p:pic>
        <p:nvPicPr>
          <p:cNvPr id="24" name="Picture 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67563" y="2177388"/>
            <a:ext cx="344747" cy="344647"/>
          </a:xfrm>
          <a:prstGeom prst="rect">
            <a:avLst/>
          </a:prstGeom>
        </p:spPr>
      </p:pic>
    </p:spTree>
    <p:extLst>
      <p:ext uri="{BB962C8B-B14F-4D97-AF65-F5344CB8AC3E}">
        <p14:creationId xmlns:p14="http://schemas.microsoft.com/office/powerpoint/2010/main" val="123018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7" y="4122884"/>
            <a:ext cx="2166051" cy="899409"/>
          </a:xfrm>
        </p:spPr>
        <p:txBody>
          <a:bodyPr>
            <a:noAutofit/>
          </a:bodyPr>
          <a:lstStyle/>
          <a:p>
            <a:pPr algn="r"/>
            <a:r>
              <a:rPr lang="en-US" dirty="0">
                <a:solidFill>
                  <a:schemeClr val="tx1"/>
                </a:solidFill>
              </a:rPr>
              <a:t>Layouts</a:t>
            </a:r>
          </a:p>
        </p:txBody>
      </p:sp>
      <p:sp>
        <p:nvSpPr>
          <p:cNvPr id="20" name="Title 1"/>
          <p:cNvSpPr txBox="1">
            <a:spLocks/>
          </p:cNvSpPr>
          <p:nvPr/>
        </p:nvSpPr>
        <p:spPr>
          <a:xfrm>
            <a:off x="344757" y="1583375"/>
            <a:ext cx="216605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14367" rtl="0" eaLnBrk="1" fontAlgn="auto" latinLnBrk="0" hangingPunct="1">
              <a:lnSpc>
                <a:spcPct val="90000"/>
              </a:lnSpc>
              <a:spcBef>
                <a:spcPct val="0"/>
              </a:spcBef>
              <a:spcAft>
                <a:spcPts val="0"/>
              </a:spcAft>
              <a:buClrTx/>
              <a:buSzTx/>
              <a:buFontTx/>
              <a:buNone/>
              <a:tabLst/>
              <a:defRPr/>
            </a:pPr>
            <a:r>
              <a:rPr kumimoji="0" lang="en-US" sz="4704" b="0" i="0" u="none" strike="noStrike" kern="1200" cap="none" spc="-100" normalizeH="0" baseline="0" noProof="0" dirty="0">
                <a:ln w="3175">
                  <a:noFill/>
                </a:ln>
                <a:solidFill>
                  <a:srgbClr val="505050"/>
                </a:solidFill>
                <a:effectLst/>
                <a:uLnTx/>
                <a:uFillTx/>
                <a:latin typeface="Segoe UI Light"/>
                <a:ea typeface="+mn-ea"/>
                <a:cs typeface="Segoe UI" pitchFamily="34" charset="0"/>
              </a:rPr>
              <a:t>Pages</a:t>
            </a:r>
          </a:p>
        </p:txBody>
      </p:sp>
      <p:grpSp>
        <p:nvGrpSpPr>
          <p:cNvPr id="12" name="Group 11"/>
          <p:cNvGrpSpPr/>
          <p:nvPr/>
        </p:nvGrpSpPr>
        <p:grpSpPr>
          <a:xfrm>
            <a:off x="2660198" y="3657099"/>
            <a:ext cx="8690110" cy="2257233"/>
            <a:chOff x="2738440" y="3806168"/>
            <a:chExt cx="8865623" cy="2302822"/>
          </a:xfrm>
        </p:grpSpPr>
        <p:sp>
          <p:nvSpPr>
            <p:cNvPr id="21" name="TextBox 20"/>
            <p:cNvSpPr txBox="1"/>
            <p:nvPr/>
          </p:nvSpPr>
          <p:spPr>
            <a:xfrm>
              <a:off x="2767564" y="5826567"/>
              <a:ext cx="958996" cy="28242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Helvetica"/>
                </a:rPr>
                <a:t>Stack</a:t>
              </a:r>
            </a:p>
          </p:txBody>
        </p:sp>
        <p:sp>
          <p:nvSpPr>
            <p:cNvPr id="5" name="TextBox 4"/>
            <p:cNvSpPr txBox="1"/>
            <p:nvPr/>
          </p:nvSpPr>
          <p:spPr>
            <a:xfrm>
              <a:off x="4060566" y="5825526"/>
              <a:ext cx="958996" cy="28242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Helvetica"/>
                </a:rPr>
                <a:t>Absolute</a:t>
              </a:r>
            </a:p>
          </p:txBody>
        </p:sp>
        <p:sp>
          <p:nvSpPr>
            <p:cNvPr id="6" name="TextBox 5"/>
            <p:cNvSpPr txBox="1"/>
            <p:nvPr/>
          </p:nvSpPr>
          <p:spPr>
            <a:xfrm>
              <a:off x="5382425" y="5825526"/>
              <a:ext cx="958996" cy="28242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Helvetica"/>
                </a:rPr>
                <a:t>Relative</a:t>
              </a:r>
            </a:p>
          </p:txBody>
        </p:sp>
        <p:sp>
          <p:nvSpPr>
            <p:cNvPr id="8" name="TextBox 7"/>
            <p:cNvSpPr txBox="1"/>
            <p:nvPr/>
          </p:nvSpPr>
          <p:spPr>
            <a:xfrm>
              <a:off x="6695646" y="5825526"/>
              <a:ext cx="958996" cy="28242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Helvetica"/>
                </a:rPr>
                <a:t>Grid</a:t>
              </a:r>
            </a:p>
          </p:txBody>
        </p:sp>
        <p:sp>
          <p:nvSpPr>
            <p:cNvPr id="9" name="TextBox 8"/>
            <p:cNvSpPr txBox="1"/>
            <p:nvPr/>
          </p:nvSpPr>
          <p:spPr>
            <a:xfrm>
              <a:off x="7945436" y="5824485"/>
              <a:ext cx="1081863" cy="28242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dirty="0" err="1">
                  <a:ln>
                    <a:noFill/>
                  </a:ln>
                  <a:solidFill>
                    <a:srgbClr val="505050"/>
                  </a:solidFill>
                  <a:effectLst/>
                  <a:uLnTx/>
                  <a:uFillTx/>
                  <a:latin typeface="Segoe UI"/>
                  <a:ea typeface="+mn-ea"/>
                  <a:cs typeface="Helvetica"/>
                </a:rPr>
                <a:t>ContentView</a:t>
              </a:r>
              <a:endParaRPr kumimoji="0" lang="en-US" sz="1175" b="0" i="0" u="none" strike="noStrike" kern="1200" cap="none" spc="0" normalizeH="0" baseline="0" noProof="0" dirty="0">
                <a:ln>
                  <a:noFill/>
                </a:ln>
                <a:solidFill>
                  <a:srgbClr val="505050"/>
                </a:solidFill>
                <a:effectLst/>
                <a:uLnTx/>
                <a:uFillTx/>
                <a:latin typeface="Segoe UI"/>
                <a:ea typeface="+mn-ea"/>
                <a:cs typeface="Helvetica"/>
              </a:endParaRPr>
            </a:p>
          </p:txBody>
        </p:sp>
        <p:sp>
          <p:nvSpPr>
            <p:cNvPr id="10" name="TextBox 9"/>
            <p:cNvSpPr txBox="1"/>
            <p:nvPr/>
          </p:nvSpPr>
          <p:spPr>
            <a:xfrm>
              <a:off x="9313962" y="5824485"/>
              <a:ext cx="958996" cy="28242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dirty="0" err="1">
                  <a:ln>
                    <a:noFill/>
                  </a:ln>
                  <a:solidFill>
                    <a:srgbClr val="505050"/>
                  </a:solidFill>
                  <a:effectLst/>
                  <a:uLnTx/>
                  <a:uFillTx/>
                  <a:latin typeface="Segoe UI"/>
                  <a:ea typeface="+mn-ea"/>
                  <a:cs typeface="Helvetica"/>
                </a:rPr>
                <a:t>ScrollView</a:t>
              </a:r>
              <a:endParaRPr kumimoji="0" lang="en-US" sz="1175" b="0" i="0" u="none" strike="noStrike" kern="1200" cap="none" spc="0" normalizeH="0" baseline="0" noProof="0" dirty="0">
                <a:ln>
                  <a:noFill/>
                </a:ln>
                <a:solidFill>
                  <a:srgbClr val="505050"/>
                </a:solidFill>
                <a:effectLst/>
                <a:uLnTx/>
                <a:uFillTx/>
                <a:latin typeface="Segoe UI"/>
                <a:ea typeface="+mn-ea"/>
                <a:cs typeface="Helvetica"/>
              </a:endParaRPr>
            </a:p>
          </p:txBody>
        </p:sp>
        <p:sp>
          <p:nvSpPr>
            <p:cNvPr id="11" name="TextBox 10"/>
            <p:cNvSpPr txBox="1"/>
            <p:nvPr/>
          </p:nvSpPr>
          <p:spPr>
            <a:xfrm>
              <a:off x="10645067" y="5826567"/>
              <a:ext cx="958996" cy="28242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645" y="1063210"/>
            <a:ext cx="6151909" cy="2075091"/>
            <a:chOff x="2751141" y="1159889"/>
            <a:chExt cx="6276158" cy="2117001"/>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8242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Helvetica"/>
                </a:rPr>
                <a:t>Content</a:t>
              </a:r>
            </a:p>
          </p:txBody>
        </p:sp>
        <p:sp>
          <p:nvSpPr>
            <p:cNvPr id="27" name="TextBox 26"/>
            <p:cNvSpPr txBox="1"/>
            <p:nvPr/>
          </p:nvSpPr>
          <p:spPr>
            <a:xfrm>
              <a:off x="3997066" y="2993426"/>
              <a:ext cx="1082934" cy="28242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Helvetica"/>
                </a:rPr>
                <a:t>MasterDetail</a:t>
              </a:r>
            </a:p>
          </p:txBody>
        </p:sp>
        <p:sp>
          <p:nvSpPr>
            <p:cNvPr id="28" name="TextBox 27"/>
            <p:cNvSpPr txBox="1"/>
            <p:nvPr/>
          </p:nvSpPr>
          <p:spPr>
            <a:xfrm>
              <a:off x="5382425" y="2993426"/>
              <a:ext cx="958996" cy="28242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Helvetica"/>
                </a:rPr>
                <a:t>Navigation</a:t>
              </a:r>
            </a:p>
          </p:txBody>
        </p:sp>
        <p:sp>
          <p:nvSpPr>
            <p:cNvPr id="29" name="TextBox 28"/>
            <p:cNvSpPr txBox="1"/>
            <p:nvPr/>
          </p:nvSpPr>
          <p:spPr>
            <a:xfrm>
              <a:off x="6695646" y="2993426"/>
              <a:ext cx="958996" cy="28242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dirty="0">
                  <a:ln>
                    <a:noFill/>
                  </a:ln>
                  <a:solidFill>
                    <a:srgbClr val="505050"/>
                  </a:solidFill>
                  <a:effectLst/>
                  <a:uLnTx/>
                  <a:uFillTx/>
                  <a:latin typeface="Segoe UI"/>
                  <a:ea typeface="+mn-ea"/>
                  <a:cs typeface="Helvetica"/>
                </a:rPr>
                <a:t>Tabbed</a:t>
              </a:r>
            </a:p>
          </p:txBody>
        </p:sp>
        <p:sp>
          <p:nvSpPr>
            <p:cNvPr id="30" name="TextBox 29"/>
            <p:cNvSpPr txBox="1"/>
            <p:nvPr/>
          </p:nvSpPr>
          <p:spPr>
            <a:xfrm>
              <a:off x="7945436" y="2992385"/>
              <a:ext cx="1081863" cy="28242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dirty="0" err="1">
                  <a:ln>
                    <a:noFill/>
                  </a:ln>
                  <a:solidFill>
                    <a:srgbClr val="505050"/>
                  </a:solidFill>
                  <a:effectLst/>
                  <a:uLnTx/>
                  <a:uFillTx/>
                  <a:latin typeface="Segoe UI"/>
                  <a:ea typeface="+mn-ea"/>
                  <a:cs typeface="Helvetica"/>
                </a:rPr>
                <a:t>Carousel</a:t>
              </a:r>
              <a:endParaRPr kumimoji="0" lang="en-US" sz="1175" b="0" i="0" u="none" strike="noStrike" kern="1200" cap="none" spc="0" normalizeH="0" baseline="0" noProof="0" dirty="0">
                <a:ln>
                  <a:noFill/>
                </a:ln>
                <a:solidFill>
                  <a:srgbClr val="505050"/>
                </a:solidFill>
                <a:effectLst/>
                <a:uLnTx/>
                <a:uFillTx/>
                <a:latin typeface="Segoe UI"/>
                <a:ea typeface="+mn-ea"/>
                <a:cs typeface="Helvetica"/>
              </a:endParaRPr>
            </a:p>
          </p:txBody>
        </p:sp>
      </p:grpSp>
    </p:spTree>
    <p:extLst>
      <p:ext uri="{BB962C8B-B14F-4D97-AF65-F5344CB8AC3E}">
        <p14:creationId xmlns:p14="http://schemas.microsoft.com/office/powerpoint/2010/main" val="4748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102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Segoe UI"/>
                <a:ea typeface="+mn-ea"/>
                <a:cs typeface="Helvetica Light"/>
              </a:rPr>
              <a:t>ActivityIndicator</a:t>
            </a:r>
            <a:endParaRPr kumimoji="0" lang="en-US" sz="1765" b="0" i="0" u="none" strike="noStrike" kern="1200" cap="none" spc="0" normalizeH="0" baseline="0" noProof="0" dirty="0">
              <a:ln>
                <a:noFill/>
              </a:ln>
              <a:solidFill>
                <a:srgbClr val="FFFFFF"/>
              </a:solidFill>
              <a:effectLst/>
              <a:uLnTx/>
              <a:uFillTx/>
              <a:latin typeface="Segoe UI"/>
              <a:ea typeface="+mn-ea"/>
              <a:cs typeface="Helvetica Light"/>
            </a:endParaRPr>
          </a:p>
        </p:txBody>
      </p:sp>
      <p:sp>
        <p:nvSpPr>
          <p:cNvPr id="11" name="Rounded Rectangle 10"/>
          <p:cNvSpPr/>
          <p:nvPr/>
        </p:nvSpPr>
        <p:spPr>
          <a:xfrm>
            <a:off x="277528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Segoe UI"/>
                <a:ea typeface="+mn-ea"/>
                <a:cs typeface="Helvetica Light"/>
              </a:rPr>
              <a:t>BoxView</a:t>
            </a:r>
            <a:endParaRPr kumimoji="0" lang="en-US" sz="1765" b="0" i="0" u="none" strike="noStrike" kern="1200" cap="none" spc="0" normalizeH="0" baseline="0" noProof="0" dirty="0">
              <a:ln>
                <a:noFill/>
              </a:ln>
              <a:solidFill>
                <a:srgbClr val="FFFFFF"/>
              </a:solidFill>
              <a:effectLst/>
              <a:uLnTx/>
              <a:uFillTx/>
              <a:latin typeface="Segoe UI"/>
              <a:ea typeface="+mn-ea"/>
              <a:cs typeface="Helvetica Light"/>
            </a:endParaRPr>
          </a:p>
        </p:txBody>
      </p:sp>
      <p:sp>
        <p:nvSpPr>
          <p:cNvPr id="12" name="Rounded Rectangle 11"/>
          <p:cNvSpPr/>
          <p:nvPr/>
        </p:nvSpPr>
        <p:spPr>
          <a:xfrm>
            <a:off x="505954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Helvetica Light"/>
              </a:rPr>
              <a:t>Button</a:t>
            </a:r>
          </a:p>
        </p:txBody>
      </p:sp>
      <p:sp>
        <p:nvSpPr>
          <p:cNvPr id="13" name="Rounded Rectangle 12"/>
          <p:cNvSpPr/>
          <p:nvPr/>
        </p:nvSpPr>
        <p:spPr>
          <a:xfrm>
            <a:off x="7343799"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Segoe UI"/>
                <a:ea typeface="+mn-ea"/>
                <a:cs typeface="Helvetica Light"/>
              </a:rPr>
              <a:t>DatePicker</a:t>
            </a:r>
            <a:endParaRPr kumimoji="0" lang="en-US" sz="1765" b="0" i="0" u="none" strike="noStrike" kern="1200" cap="none" spc="0" normalizeH="0" baseline="0" noProof="0" dirty="0">
              <a:ln>
                <a:noFill/>
              </a:ln>
              <a:solidFill>
                <a:srgbClr val="FFFFFF"/>
              </a:solidFill>
              <a:effectLst/>
              <a:uLnTx/>
              <a:uFillTx/>
              <a:latin typeface="Segoe UI"/>
              <a:ea typeface="+mn-ea"/>
              <a:cs typeface="Helvetica Light"/>
            </a:endParaRPr>
          </a:p>
        </p:txBody>
      </p:sp>
      <p:sp>
        <p:nvSpPr>
          <p:cNvPr id="14" name="Rounded Rectangle 13"/>
          <p:cNvSpPr/>
          <p:nvPr/>
        </p:nvSpPr>
        <p:spPr>
          <a:xfrm>
            <a:off x="9628057"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Helvetica Light"/>
              </a:rPr>
              <a:t>Editor</a:t>
            </a:r>
          </a:p>
        </p:txBody>
      </p:sp>
      <p:sp>
        <p:nvSpPr>
          <p:cNvPr id="15" name="Rounded Rectangle 14"/>
          <p:cNvSpPr/>
          <p:nvPr/>
        </p:nvSpPr>
        <p:spPr>
          <a:xfrm>
            <a:off x="491020"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Helvetica Light"/>
              </a:rPr>
              <a:t>Entry</a:t>
            </a:r>
          </a:p>
        </p:txBody>
      </p:sp>
      <p:sp>
        <p:nvSpPr>
          <p:cNvPr id="16" name="Rounded Rectangle 15"/>
          <p:cNvSpPr/>
          <p:nvPr/>
        </p:nvSpPr>
        <p:spPr>
          <a:xfrm>
            <a:off x="2775280"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Helvetica Light"/>
              </a:rPr>
              <a:t>Image</a:t>
            </a:r>
          </a:p>
        </p:txBody>
      </p:sp>
      <p:sp>
        <p:nvSpPr>
          <p:cNvPr id="17" name="Rounded Rectangle 16"/>
          <p:cNvSpPr/>
          <p:nvPr/>
        </p:nvSpPr>
        <p:spPr>
          <a:xfrm>
            <a:off x="5059540"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Helvetica Light"/>
              </a:rPr>
              <a:t>Label</a:t>
            </a:r>
          </a:p>
        </p:txBody>
      </p:sp>
      <p:sp>
        <p:nvSpPr>
          <p:cNvPr id="18" name="Rounded Rectangle 17"/>
          <p:cNvSpPr/>
          <p:nvPr/>
        </p:nvSpPr>
        <p:spPr>
          <a:xfrm>
            <a:off x="7343799"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Segoe UI"/>
                <a:ea typeface="+mn-ea"/>
                <a:cs typeface="Helvetica Light"/>
              </a:rPr>
              <a:t>ListView</a:t>
            </a:r>
            <a:endParaRPr kumimoji="0" lang="en-US" sz="1765" b="0" i="0" u="none" strike="noStrike" kern="1200" cap="none" spc="0" normalizeH="0" baseline="0" noProof="0" dirty="0">
              <a:ln>
                <a:noFill/>
              </a:ln>
              <a:solidFill>
                <a:srgbClr val="FFFFFF"/>
              </a:solidFill>
              <a:effectLst/>
              <a:uLnTx/>
              <a:uFillTx/>
              <a:latin typeface="Segoe UI"/>
              <a:ea typeface="+mn-ea"/>
              <a:cs typeface="Helvetica Light"/>
            </a:endParaRPr>
          </a:p>
        </p:txBody>
      </p:sp>
      <p:sp>
        <p:nvSpPr>
          <p:cNvPr id="19" name="Rounded Rectangle 18"/>
          <p:cNvSpPr/>
          <p:nvPr/>
        </p:nvSpPr>
        <p:spPr>
          <a:xfrm>
            <a:off x="9628057"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Helvetica Light"/>
              </a:rPr>
              <a:t>Map</a:t>
            </a:r>
          </a:p>
        </p:txBody>
      </p:sp>
      <p:sp>
        <p:nvSpPr>
          <p:cNvPr id="20" name="Rounded Rectangle 19"/>
          <p:cNvSpPr/>
          <p:nvPr/>
        </p:nvSpPr>
        <p:spPr>
          <a:xfrm>
            <a:off x="49102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Segoe UI"/>
                <a:ea typeface="+mn-ea"/>
                <a:cs typeface="Helvetica Light"/>
              </a:rPr>
              <a:t>OpenGLView</a:t>
            </a:r>
            <a:endParaRPr kumimoji="0" lang="en-US" sz="1765" b="0" i="0" u="none" strike="noStrike" kern="1200" cap="none" spc="0" normalizeH="0" baseline="0" noProof="0" dirty="0">
              <a:ln>
                <a:noFill/>
              </a:ln>
              <a:solidFill>
                <a:srgbClr val="FFFFFF"/>
              </a:solidFill>
              <a:effectLst/>
              <a:uLnTx/>
              <a:uFillTx/>
              <a:latin typeface="Segoe UI"/>
              <a:ea typeface="+mn-ea"/>
              <a:cs typeface="Helvetica Light"/>
            </a:endParaRPr>
          </a:p>
        </p:txBody>
      </p:sp>
      <p:sp>
        <p:nvSpPr>
          <p:cNvPr id="21" name="Rounded Rectangle 20"/>
          <p:cNvSpPr/>
          <p:nvPr/>
        </p:nvSpPr>
        <p:spPr>
          <a:xfrm>
            <a:off x="277528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Helvetica Light"/>
              </a:rPr>
              <a:t>Picker</a:t>
            </a:r>
          </a:p>
        </p:txBody>
      </p:sp>
      <p:sp>
        <p:nvSpPr>
          <p:cNvPr id="22" name="Rounded Rectangle 21"/>
          <p:cNvSpPr/>
          <p:nvPr/>
        </p:nvSpPr>
        <p:spPr>
          <a:xfrm>
            <a:off x="505954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Segoe UI"/>
                <a:ea typeface="+mn-ea"/>
                <a:cs typeface="Helvetica Light"/>
              </a:rPr>
              <a:t>ProgressBar</a:t>
            </a:r>
            <a:endParaRPr kumimoji="0" lang="en-US" sz="1765" b="0" i="0" u="none" strike="noStrike" kern="1200" cap="none" spc="0" normalizeH="0" baseline="0" noProof="0" dirty="0">
              <a:ln>
                <a:noFill/>
              </a:ln>
              <a:solidFill>
                <a:srgbClr val="FFFFFF"/>
              </a:solidFill>
              <a:effectLst/>
              <a:uLnTx/>
              <a:uFillTx/>
              <a:latin typeface="Segoe UI"/>
              <a:ea typeface="+mn-ea"/>
              <a:cs typeface="Helvetica Light"/>
            </a:endParaRPr>
          </a:p>
        </p:txBody>
      </p:sp>
      <p:sp>
        <p:nvSpPr>
          <p:cNvPr id="23" name="Rounded Rectangle 22"/>
          <p:cNvSpPr/>
          <p:nvPr/>
        </p:nvSpPr>
        <p:spPr>
          <a:xfrm>
            <a:off x="7343799"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Segoe UI"/>
                <a:ea typeface="+mn-ea"/>
                <a:cs typeface="Helvetica Light"/>
              </a:rPr>
              <a:t>SearchBar</a:t>
            </a:r>
            <a:endParaRPr kumimoji="0" lang="en-US" sz="1765" b="0" i="0" u="none" strike="noStrike" kern="1200" cap="none" spc="0" normalizeH="0" baseline="0" noProof="0" dirty="0">
              <a:ln>
                <a:noFill/>
              </a:ln>
              <a:solidFill>
                <a:srgbClr val="FFFFFF"/>
              </a:solidFill>
              <a:effectLst/>
              <a:uLnTx/>
              <a:uFillTx/>
              <a:latin typeface="Segoe UI"/>
              <a:ea typeface="+mn-ea"/>
              <a:cs typeface="Helvetica Light"/>
            </a:endParaRPr>
          </a:p>
        </p:txBody>
      </p:sp>
      <p:sp>
        <p:nvSpPr>
          <p:cNvPr id="24" name="Rounded Rectangle 23"/>
          <p:cNvSpPr/>
          <p:nvPr/>
        </p:nvSpPr>
        <p:spPr>
          <a:xfrm>
            <a:off x="9628057"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Helvetica Light"/>
              </a:rPr>
              <a:t>Slider</a:t>
            </a:r>
          </a:p>
        </p:txBody>
      </p:sp>
      <p:sp>
        <p:nvSpPr>
          <p:cNvPr id="25" name="Rounded Rectangle 24"/>
          <p:cNvSpPr/>
          <p:nvPr/>
        </p:nvSpPr>
        <p:spPr>
          <a:xfrm>
            <a:off x="491020"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Helvetica Light"/>
              </a:rPr>
              <a:t>Stepper</a:t>
            </a:r>
          </a:p>
        </p:txBody>
      </p:sp>
      <p:sp>
        <p:nvSpPr>
          <p:cNvPr id="26" name="Rounded Rectangle 25"/>
          <p:cNvSpPr/>
          <p:nvPr/>
        </p:nvSpPr>
        <p:spPr>
          <a:xfrm>
            <a:off x="2775280"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Segoe UI"/>
                <a:ea typeface="+mn-ea"/>
                <a:cs typeface="Helvetica Light"/>
              </a:rPr>
              <a:t>TableView</a:t>
            </a:r>
            <a:endParaRPr kumimoji="0" lang="en-US" sz="1765" b="0" i="0" u="none" strike="noStrike" kern="1200" cap="none" spc="0" normalizeH="0" baseline="0" noProof="0" dirty="0">
              <a:ln>
                <a:noFill/>
              </a:ln>
              <a:solidFill>
                <a:srgbClr val="FFFFFF"/>
              </a:solidFill>
              <a:effectLst/>
              <a:uLnTx/>
              <a:uFillTx/>
              <a:latin typeface="Segoe UI"/>
              <a:ea typeface="+mn-ea"/>
              <a:cs typeface="Helvetica Light"/>
            </a:endParaRPr>
          </a:p>
        </p:txBody>
      </p:sp>
      <p:sp>
        <p:nvSpPr>
          <p:cNvPr id="27" name="Rounded Rectangle 26"/>
          <p:cNvSpPr/>
          <p:nvPr/>
        </p:nvSpPr>
        <p:spPr>
          <a:xfrm>
            <a:off x="5059540"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Segoe UI"/>
                <a:ea typeface="+mn-ea"/>
                <a:cs typeface="Helvetica Light"/>
              </a:rPr>
              <a:t>TimePicker</a:t>
            </a:r>
            <a:endParaRPr kumimoji="0" lang="en-US" sz="1765" b="0" i="0" u="none" strike="noStrike" kern="1200" cap="none" spc="0" normalizeH="0" baseline="0" noProof="0" dirty="0">
              <a:ln>
                <a:noFill/>
              </a:ln>
              <a:solidFill>
                <a:srgbClr val="FFFFFF"/>
              </a:solidFill>
              <a:effectLst/>
              <a:uLnTx/>
              <a:uFillTx/>
              <a:latin typeface="Segoe UI"/>
              <a:ea typeface="+mn-ea"/>
              <a:cs typeface="Helvetica Light"/>
            </a:endParaRPr>
          </a:p>
        </p:txBody>
      </p:sp>
      <p:sp>
        <p:nvSpPr>
          <p:cNvPr id="28" name="Rounded Rectangle 27"/>
          <p:cNvSpPr/>
          <p:nvPr/>
        </p:nvSpPr>
        <p:spPr>
          <a:xfrm>
            <a:off x="7343799" y="460676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Segoe UI"/>
                <a:ea typeface="+mn-ea"/>
                <a:cs typeface="Helvetica Light"/>
              </a:rPr>
              <a:t>WebView</a:t>
            </a:r>
            <a:endParaRPr kumimoji="0" lang="en-US" sz="1765" b="0" i="0" u="none" strike="noStrike" kern="1200" cap="none" spc="0" normalizeH="0" baseline="0" noProof="0" dirty="0">
              <a:ln>
                <a:noFill/>
              </a:ln>
              <a:solidFill>
                <a:srgbClr val="FFFFFF"/>
              </a:solidFill>
              <a:effectLst/>
              <a:uLnTx/>
              <a:uFillTx/>
              <a:latin typeface="Segoe UI"/>
              <a:ea typeface="+mn-ea"/>
              <a:cs typeface="Helvetica Light"/>
            </a:endParaRPr>
          </a:p>
        </p:txBody>
      </p:sp>
      <p:sp>
        <p:nvSpPr>
          <p:cNvPr id="29" name="Rounded Rectangle 28"/>
          <p:cNvSpPr/>
          <p:nvPr/>
        </p:nvSpPr>
        <p:spPr>
          <a:xfrm>
            <a:off x="9628057" y="460676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Segoe UI"/>
                <a:ea typeface="+mn-ea"/>
                <a:cs typeface="Helvetica Light"/>
              </a:rPr>
              <a:t>EntryCell</a:t>
            </a:r>
            <a:endParaRPr kumimoji="0" lang="en-US" sz="1765" b="0" i="0" u="none" strike="noStrike" kern="1200" cap="none" spc="0" normalizeH="0" baseline="0" noProof="0" dirty="0">
              <a:ln>
                <a:noFill/>
              </a:ln>
              <a:solidFill>
                <a:srgbClr val="FFFFFF"/>
              </a:solidFill>
              <a:effectLst/>
              <a:uLnTx/>
              <a:uFillTx/>
              <a:latin typeface="Segoe UI"/>
              <a:ea typeface="+mn-ea"/>
              <a:cs typeface="Helvetica Light"/>
            </a:endParaRPr>
          </a:p>
        </p:txBody>
      </p:sp>
      <p:sp>
        <p:nvSpPr>
          <p:cNvPr id="30" name="Rounded Rectangle 29"/>
          <p:cNvSpPr/>
          <p:nvPr/>
        </p:nvSpPr>
        <p:spPr>
          <a:xfrm>
            <a:off x="49102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Segoe UI"/>
                <a:ea typeface="+mn-ea"/>
                <a:cs typeface="Helvetica Light"/>
              </a:rPr>
              <a:t>ImageCell</a:t>
            </a:r>
            <a:endParaRPr kumimoji="0" lang="en-US" sz="1765" b="0" i="0" u="none" strike="noStrike" kern="1200" cap="none" spc="0" normalizeH="0" baseline="0" noProof="0" dirty="0">
              <a:ln>
                <a:noFill/>
              </a:ln>
              <a:solidFill>
                <a:srgbClr val="FFFFFF"/>
              </a:solidFill>
              <a:effectLst/>
              <a:uLnTx/>
              <a:uFillTx/>
              <a:latin typeface="Segoe UI"/>
              <a:ea typeface="+mn-ea"/>
              <a:cs typeface="Helvetica Light"/>
            </a:endParaRPr>
          </a:p>
        </p:txBody>
      </p:sp>
      <p:sp>
        <p:nvSpPr>
          <p:cNvPr id="31" name="Rounded Rectangle 30"/>
          <p:cNvSpPr/>
          <p:nvPr/>
        </p:nvSpPr>
        <p:spPr>
          <a:xfrm>
            <a:off x="277528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Segoe UI"/>
                <a:ea typeface="+mn-ea"/>
                <a:cs typeface="Helvetica Light"/>
              </a:rPr>
              <a:t>SwitchCell</a:t>
            </a:r>
            <a:endParaRPr kumimoji="0" lang="en-US" sz="1765" b="0" i="0" u="none" strike="noStrike" kern="1200" cap="none" spc="0" normalizeH="0" baseline="0" noProof="0" dirty="0">
              <a:ln>
                <a:noFill/>
              </a:ln>
              <a:solidFill>
                <a:srgbClr val="FFFFFF"/>
              </a:solidFill>
              <a:effectLst/>
              <a:uLnTx/>
              <a:uFillTx/>
              <a:latin typeface="Segoe UI"/>
              <a:ea typeface="+mn-ea"/>
              <a:cs typeface="Helvetica Light"/>
            </a:endParaRPr>
          </a:p>
        </p:txBody>
      </p:sp>
      <p:sp>
        <p:nvSpPr>
          <p:cNvPr id="32" name="Rounded Rectangle 31"/>
          <p:cNvSpPr/>
          <p:nvPr/>
        </p:nvSpPr>
        <p:spPr>
          <a:xfrm>
            <a:off x="505954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Segoe UI"/>
                <a:ea typeface="+mn-ea"/>
                <a:cs typeface="Helvetica Light"/>
              </a:rPr>
              <a:t>TextCell</a:t>
            </a:r>
            <a:endParaRPr kumimoji="0" lang="en-US" sz="1765" b="0" i="0" u="none" strike="noStrike" kern="1200" cap="none" spc="0" normalizeH="0" baseline="0" noProof="0" dirty="0">
              <a:ln>
                <a:noFill/>
              </a:ln>
              <a:solidFill>
                <a:srgbClr val="FFFFFF"/>
              </a:solidFill>
              <a:effectLst/>
              <a:uLnTx/>
              <a:uFillTx/>
              <a:latin typeface="Segoe UI"/>
              <a:ea typeface="+mn-ea"/>
              <a:cs typeface="Helvetica Light"/>
            </a:endParaRPr>
          </a:p>
        </p:txBody>
      </p:sp>
      <p:sp>
        <p:nvSpPr>
          <p:cNvPr id="33" name="Rounded Rectangle 32"/>
          <p:cNvSpPr/>
          <p:nvPr/>
        </p:nvSpPr>
        <p:spPr>
          <a:xfrm>
            <a:off x="7343799"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Segoe UI"/>
                <a:ea typeface="+mn-ea"/>
                <a:cs typeface="Helvetica Light"/>
              </a:rPr>
              <a:t>ViewCell</a:t>
            </a:r>
            <a:endParaRPr kumimoji="0" lang="en-US" sz="1765" b="0" i="0" u="none" strike="noStrike" kern="1200" cap="none" spc="0" normalizeH="0" baseline="0" noProof="0" dirty="0">
              <a:ln>
                <a:noFill/>
              </a:ln>
              <a:solidFill>
                <a:srgbClr val="FFFFFF"/>
              </a:solidFill>
              <a:effectLst/>
              <a:uLnTx/>
              <a:uFillTx/>
              <a:latin typeface="Segoe UI"/>
              <a:ea typeface="+mn-ea"/>
              <a:cs typeface="Helvetica Light"/>
            </a:endParaRPr>
          </a:p>
        </p:txBody>
      </p:sp>
      <p:sp>
        <p:nvSpPr>
          <p:cNvPr id="5" name="Title 4"/>
          <p:cNvSpPr>
            <a:spLocks noGrp="1"/>
          </p:cNvSpPr>
          <p:nvPr>
            <p:ph type="title"/>
          </p:nvPr>
        </p:nvSpPr>
        <p:spPr/>
        <p:txBody>
          <a:bodyPr/>
          <a:lstStyle/>
          <a:p>
            <a:r>
              <a:rPr lang="en-US" dirty="0"/>
              <a:t>Controls</a:t>
            </a:r>
          </a:p>
        </p:txBody>
      </p:sp>
    </p:spTree>
    <p:extLst>
      <p:ext uri="{BB962C8B-B14F-4D97-AF65-F5344CB8AC3E}">
        <p14:creationId xmlns:p14="http://schemas.microsoft.com/office/powerpoint/2010/main" val="100820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524745" y="-986972"/>
            <a:ext cx="8014116" cy="8737601"/>
            <a:chOff x="4615543" y="-856343"/>
            <a:chExt cx="8014116" cy="8737601"/>
          </a:xfrm>
        </p:grpSpPr>
        <p:grpSp>
          <p:nvGrpSpPr>
            <p:cNvPr id="32" name="Group 31"/>
            <p:cNvGrpSpPr/>
            <p:nvPr/>
          </p:nvGrpSpPr>
          <p:grpSpPr>
            <a:xfrm>
              <a:off x="4615543" y="-856343"/>
              <a:ext cx="8014116" cy="8737601"/>
              <a:chOff x="4615543" y="-856343"/>
              <a:chExt cx="8014116" cy="8737601"/>
            </a:xfrm>
          </p:grpSpPr>
          <p:cxnSp>
            <p:nvCxnSpPr>
              <p:cNvPr id="10" name="Straight Connector 9"/>
              <p:cNvCxnSpPr/>
              <p:nvPr/>
            </p:nvCxnSpPr>
            <p:spPr>
              <a:xfrm flipH="1">
                <a:off x="4949372" y="-508000"/>
                <a:ext cx="7242628" cy="8244114"/>
              </a:xfrm>
              <a:prstGeom prst="line">
                <a:avLst/>
              </a:prstGeom>
              <a:ln w="1905000">
                <a:solidFill>
                  <a:srgbClr val="E4E9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615543" y="-856343"/>
                <a:ext cx="8014116" cy="8737601"/>
              </a:xfrm>
              <a:prstGeom prst="line">
                <a:avLst/>
              </a:prstGeom>
              <a:ln w="1905000">
                <a:solidFill>
                  <a:srgbClr val="E4E9F0"/>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69428" y="2644140"/>
              <a:ext cx="6222109" cy="1939834"/>
            </a:xfrm>
            <a:prstGeom prst="rect">
              <a:avLst/>
            </a:prstGeom>
          </p:spPr>
        </p:pic>
      </p:grpSp>
      <p:grpSp>
        <p:nvGrpSpPr>
          <p:cNvPr id="28" name="Group 27"/>
          <p:cNvGrpSpPr/>
          <p:nvPr/>
        </p:nvGrpSpPr>
        <p:grpSpPr>
          <a:xfrm>
            <a:off x="7671305" y="208354"/>
            <a:ext cx="4179223" cy="1270000"/>
            <a:chOff x="550651" y="237308"/>
            <a:chExt cx="4179223" cy="1270000"/>
          </a:xfrm>
        </p:grpSpPr>
        <p:pic>
          <p:nvPicPr>
            <p:cNvPr id="19" name="Picture 18"/>
            <p:cNvPicPr>
              <a:picLocks noChangeAspect="1"/>
            </p:cNvPicPr>
            <p:nvPr/>
          </p:nvPicPr>
          <p:blipFill>
            <a:blip r:embed="rId3"/>
            <a:stretch>
              <a:fillRect/>
            </a:stretch>
          </p:blipFill>
          <p:spPr>
            <a:xfrm>
              <a:off x="550651" y="237308"/>
              <a:ext cx="1270000" cy="1270000"/>
            </a:xfrm>
            <a:prstGeom prst="rect">
              <a:avLst/>
            </a:prstGeom>
          </p:spPr>
        </p:pic>
        <p:sp>
          <p:nvSpPr>
            <p:cNvPr id="24" name="TextBox 23"/>
            <p:cNvSpPr txBox="1"/>
            <p:nvPr/>
          </p:nvSpPr>
          <p:spPr>
            <a:xfrm>
              <a:off x="1820651" y="392176"/>
              <a:ext cx="2909223"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80+ Live, online classes</a:t>
              </a:r>
            </a:p>
          </p:txBody>
        </p:sp>
      </p:grpSp>
      <p:grpSp>
        <p:nvGrpSpPr>
          <p:cNvPr id="27" name="Group 26"/>
          <p:cNvGrpSpPr/>
          <p:nvPr/>
        </p:nvGrpSpPr>
        <p:grpSpPr>
          <a:xfrm>
            <a:off x="7671305" y="1892450"/>
            <a:ext cx="4446815" cy="1270000"/>
            <a:chOff x="467193" y="2009140"/>
            <a:chExt cx="4446815" cy="1270000"/>
          </a:xfrm>
        </p:grpSpPr>
        <p:pic>
          <p:nvPicPr>
            <p:cNvPr id="20" name="Picture 19"/>
            <p:cNvPicPr>
              <a:picLocks noChangeAspect="1"/>
            </p:cNvPicPr>
            <p:nvPr/>
          </p:nvPicPr>
          <p:blipFill>
            <a:blip r:embed="rId4"/>
            <a:stretch>
              <a:fillRect/>
            </a:stretch>
          </p:blipFill>
          <p:spPr>
            <a:xfrm>
              <a:off x="467193" y="2009140"/>
              <a:ext cx="1270000" cy="1270000"/>
            </a:xfrm>
            <a:prstGeom prst="rect">
              <a:avLst/>
            </a:prstGeom>
          </p:spPr>
        </p:pic>
        <p:sp>
          <p:nvSpPr>
            <p:cNvPr id="25" name="TextBox 24"/>
            <p:cNvSpPr txBox="1"/>
            <p:nvPr/>
          </p:nvSpPr>
          <p:spPr>
            <a:xfrm>
              <a:off x="1654658" y="2294931"/>
              <a:ext cx="325935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1:1 Office Hour sessions with experts</a:t>
              </a:r>
            </a:p>
          </p:txBody>
        </p:sp>
      </p:grpSp>
      <p:grpSp>
        <p:nvGrpSpPr>
          <p:cNvPr id="29" name="Group 28"/>
          <p:cNvGrpSpPr/>
          <p:nvPr/>
        </p:nvGrpSpPr>
        <p:grpSpPr>
          <a:xfrm>
            <a:off x="7671305" y="3576546"/>
            <a:ext cx="4558884" cy="1270000"/>
            <a:chOff x="469930" y="3626103"/>
            <a:chExt cx="4558884" cy="1270000"/>
          </a:xfrm>
        </p:grpSpPr>
        <p:pic>
          <p:nvPicPr>
            <p:cNvPr id="21" name="Picture 20"/>
            <p:cNvPicPr>
              <a:picLocks noChangeAspect="1"/>
            </p:cNvPicPr>
            <p:nvPr/>
          </p:nvPicPr>
          <p:blipFill>
            <a:blip r:embed="rId5"/>
            <a:stretch>
              <a:fillRect/>
            </a:stretch>
          </p:blipFill>
          <p:spPr>
            <a:xfrm>
              <a:off x="469930" y="3626103"/>
              <a:ext cx="1117600" cy="1270000"/>
            </a:xfrm>
            <a:prstGeom prst="rect">
              <a:avLst/>
            </a:prstGeom>
          </p:spPr>
        </p:pic>
        <p:sp>
          <p:nvSpPr>
            <p:cNvPr id="26" name="TextBox 25"/>
            <p:cNvSpPr txBox="1"/>
            <p:nvPr/>
          </p:nvSpPr>
          <p:spPr>
            <a:xfrm>
              <a:off x="1769464" y="3840446"/>
              <a:ext cx="325935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Self-Guided Learning</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(free!)</a:t>
              </a:r>
            </a:p>
          </p:txBody>
        </p:sp>
      </p:grpSp>
      <p:grpSp>
        <p:nvGrpSpPr>
          <p:cNvPr id="31" name="Group 30"/>
          <p:cNvGrpSpPr/>
          <p:nvPr/>
        </p:nvGrpSpPr>
        <p:grpSpPr>
          <a:xfrm>
            <a:off x="7588770" y="5260641"/>
            <a:ext cx="4641419" cy="1270000"/>
            <a:chOff x="387395" y="5383565"/>
            <a:chExt cx="4641419" cy="1270000"/>
          </a:xfrm>
        </p:grpSpPr>
        <p:pic>
          <p:nvPicPr>
            <p:cNvPr id="23" name="Picture 22"/>
            <p:cNvPicPr>
              <a:picLocks noChangeAspect="1"/>
            </p:cNvPicPr>
            <p:nvPr/>
          </p:nvPicPr>
          <p:blipFill>
            <a:blip r:embed="rId6"/>
            <a:stretch>
              <a:fillRect/>
            </a:stretch>
          </p:blipFill>
          <p:spPr>
            <a:xfrm>
              <a:off x="387395" y="5383565"/>
              <a:ext cx="1270000" cy="1270000"/>
            </a:xfrm>
            <a:prstGeom prst="rect">
              <a:avLst/>
            </a:prstGeom>
          </p:spPr>
        </p:pic>
        <p:sp>
          <p:nvSpPr>
            <p:cNvPr id="30" name="TextBox 29"/>
            <p:cNvSpPr txBox="1"/>
            <p:nvPr/>
          </p:nvSpPr>
          <p:spPr>
            <a:xfrm>
              <a:off x="1769464" y="5631540"/>
              <a:ext cx="325935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Guest Lectures by </a:t>
              </a:r>
              <a:r>
                <a:rPr lang="en-US" sz="2400">
                  <a:gradFill>
                    <a:gsLst>
                      <a:gs pos="2917">
                        <a:schemeClr val="tx1"/>
                      </a:gs>
                      <a:gs pos="30000">
                        <a:schemeClr val="tx1"/>
                      </a:gs>
                    </a:gsLst>
                    <a:lin ang="5400000" scaled="0"/>
                  </a:gradFill>
                </a:rPr>
                <a:t>industry luminaries</a:t>
              </a:r>
              <a:endParaRPr lang="en-US" sz="2400" dirty="0">
                <a:gradFill>
                  <a:gsLst>
                    <a:gs pos="2917">
                      <a:schemeClr val="tx1"/>
                    </a:gs>
                    <a:gs pos="30000">
                      <a:schemeClr val="tx1"/>
                    </a:gs>
                  </a:gsLst>
                  <a:lin ang="5400000" scaled="0"/>
                </a:gradFill>
              </a:endParaRPr>
            </a:p>
          </p:txBody>
        </p:sp>
      </p:grpSp>
      <p:sp>
        <p:nvSpPr>
          <p:cNvPr id="35" name="TextBox 34"/>
          <p:cNvSpPr txBox="1"/>
          <p:nvPr/>
        </p:nvSpPr>
        <p:spPr>
          <a:xfrm>
            <a:off x="798286" y="5726852"/>
            <a:ext cx="555897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Check it out at </a:t>
            </a:r>
            <a:r>
              <a:rPr lang="en-US" sz="2400" dirty="0" err="1">
                <a:solidFill>
                  <a:srgbClr val="0070C0"/>
                </a:solidFill>
              </a:rPr>
              <a:t>xamarin.com</a:t>
            </a:r>
            <a:r>
              <a:rPr lang="en-US" sz="2400" dirty="0">
                <a:solidFill>
                  <a:srgbClr val="0070C0"/>
                </a:solidFill>
              </a:rPr>
              <a:t>/university</a:t>
            </a:r>
          </a:p>
        </p:txBody>
      </p:sp>
    </p:spTree>
    <p:extLst>
      <p:ext uri="{BB962C8B-B14F-4D97-AF65-F5344CB8AC3E}">
        <p14:creationId xmlns:p14="http://schemas.microsoft.com/office/powerpoint/2010/main" val="1872413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1+#ppt_w/2"/>
                                          </p:val>
                                        </p:tav>
                                        <p:tav tm="100000">
                                          <p:val>
                                            <p:strVal val="#ppt_x"/>
                                          </p:val>
                                        </p:tav>
                                      </p:tavLst>
                                    </p:anim>
                                    <p:anim calcmode="lin" valueType="num">
                                      <p:cBhvr additive="base">
                                        <p:cTn id="16" dur="50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75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1+#ppt_w/2"/>
                                          </p:val>
                                        </p:tav>
                                        <p:tav tm="100000">
                                          <p:val>
                                            <p:strVal val="#ppt_x"/>
                                          </p:val>
                                        </p:tav>
                                      </p:tavLst>
                                    </p:anim>
                                    <p:anim calcmode="lin" valueType="num">
                                      <p:cBhvr additive="base">
                                        <p:cTn id="20"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3"/>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lumMod val="75000"/>
                    <a:lumOff val="25000"/>
                  </a:schemeClr>
                </a:solidFill>
              </a:rPr>
              <a:t>Thank You! Questions?</a:t>
            </a:r>
            <a:endParaRPr lang="en-US" sz="7646" spc="0" dirty="0">
              <a:solidFill>
                <a:schemeClr val="tx1">
                  <a:lumMod val="75000"/>
                  <a:lumOff val="25000"/>
                </a:schemeClr>
              </a:solidFill>
              <a:latin typeface="+mn-lt"/>
            </a:endParaRPr>
          </a:p>
        </p:txBody>
      </p:sp>
      <p:sp>
        <p:nvSpPr>
          <p:cNvPr id="8" name="TextBox 7"/>
          <p:cNvSpPr txBox="1"/>
          <p:nvPr/>
        </p:nvSpPr>
        <p:spPr>
          <a:xfrm>
            <a:off x="4145965" y="-846623"/>
            <a:ext cx="362136" cy="61551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6266"/>
            <a:ext cx="5036989"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Sean Sparkman</a:t>
            </a:r>
          </a:p>
          <a:p>
            <a:r>
              <a:rPr lang="en-US" sz="1961" dirty="0">
                <a:latin typeface="+mj-lt"/>
                <a:cs typeface="Arial"/>
              </a:rPr>
              <a:t>Xamarin MVP / Team Lead / Senior Programmer</a:t>
            </a:r>
          </a:p>
        </p:txBody>
      </p:sp>
      <p:cxnSp>
        <p:nvCxnSpPr>
          <p:cNvPr id="14" name="Straight Connector 13"/>
          <p:cNvCxnSpPr/>
          <p:nvPr/>
        </p:nvCxnSpPr>
        <p:spPr>
          <a:xfrm flipV="1">
            <a:off x="1775732"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30" y="5819470"/>
            <a:ext cx="9541633" cy="445443"/>
            <a:chOff x="1735137" y="5935662"/>
            <a:chExt cx="9732963" cy="454375"/>
          </a:xfrm>
        </p:grpSpPr>
        <p:sp>
          <p:nvSpPr>
            <p:cNvPr id="10" name="TextBox 9"/>
            <p:cNvSpPr txBox="1"/>
            <p:nvPr/>
          </p:nvSpPr>
          <p:spPr>
            <a:xfrm>
              <a:off x="1735137" y="5935662"/>
              <a:ext cx="2976564" cy="454375"/>
            </a:xfrm>
            <a:prstGeom prst="rect">
              <a:avLst/>
            </a:prstGeom>
            <a:noFill/>
          </p:spPr>
          <p:txBody>
            <a:bodyPr wrap="square" rtlCol="0">
              <a:spAutoFit/>
            </a:bodyPr>
            <a:lstStyle/>
            <a:p>
              <a:pPr>
                <a:lnSpc>
                  <a:spcPct val="130000"/>
                </a:lnSpc>
              </a:pPr>
              <a:r>
                <a:rPr lang="en-US" sz="1765">
                  <a:latin typeface="+mj-lt"/>
                  <a:cs typeface="Arial"/>
                </a:rPr>
                <a:t>sean.sparkman@gmail.com</a:t>
              </a:r>
              <a:endParaRPr lang="en-US" sz="1765" dirty="0">
                <a:latin typeface="+mj-lt"/>
                <a:cs typeface="Arial"/>
              </a:endParaRPr>
            </a:p>
          </p:txBody>
        </p:sp>
        <p:sp>
          <p:nvSpPr>
            <p:cNvPr id="11" name="TextBox 10"/>
            <p:cNvSpPr txBox="1"/>
            <p:nvPr/>
          </p:nvSpPr>
          <p:spPr>
            <a:xfrm>
              <a:off x="5833269" y="5935662"/>
              <a:ext cx="2024063" cy="45437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54375"/>
            </a:xfrm>
            <a:prstGeom prst="rect">
              <a:avLst/>
            </a:prstGeom>
            <a:noFill/>
          </p:spPr>
          <p:txBody>
            <a:bodyPr wrap="square" rtlCol="0">
              <a:spAutoFit/>
            </a:bodyPr>
            <a:lstStyle/>
            <a:p>
              <a:pPr algn="r">
                <a:lnSpc>
                  <a:spcPct val="130000"/>
                </a:lnSpc>
              </a:pPr>
              <a:r>
                <a:rPr lang="en-US" sz="1765" dirty="0">
                  <a:latin typeface="+mj-lt"/>
                  <a:cs typeface="Arial"/>
                </a:rPr>
                <a:t>@</a:t>
              </a:r>
              <a:r>
                <a:rPr lang="en-US" sz="1765" dirty="0" err="1">
                  <a:latin typeface="+mj-lt"/>
                  <a:cs typeface="Arial"/>
                </a:rPr>
                <a:t>seansparkman</a:t>
              </a:r>
              <a:endParaRPr lang="en-US" sz="1765" dirty="0">
                <a:latin typeface="+mj-lt"/>
                <a:cs typeface="Arial"/>
              </a:endParaRPr>
            </a:p>
          </p:txBody>
        </p:sp>
      </p:grpSp>
    </p:spTree>
    <p:extLst>
      <p:ext uri="{BB962C8B-B14F-4D97-AF65-F5344CB8AC3E}">
        <p14:creationId xmlns:p14="http://schemas.microsoft.com/office/powerpoint/2010/main" val="2114138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7209" y="365560"/>
            <a:ext cx="7625844" cy="1325375"/>
          </a:xfrm>
        </p:spPr>
        <p:txBody>
          <a:bodyPr/>
          <a:lstStyle/>
          <a:p>
            <a:r>
              <a:rPr lang="en-US" dirty="0"/>
              <a:t>Sean Sparkman</a:t>
            </a:r>
          </a:p>
        </p:txBody>
      </p:sp>
      <p:sp>
        <p:nvSpPr>
          <p:cNvPr id="3" name="Content Placeholder 2"/>
          <p:cNvSpPr>
            <a:spLocks noGrp="1"/>
          </p:cNvSpPr>
          <p:nvPr>
            <p:ph idx="4294967295"/>
          </p:nvPr>
        </p:nvSpPr>
        <p:spPr>
          <a:xfrm>
            <a:off x="3727209" y="1839705"/>
            <a:ext cx="8243380" cy="1997947"/>
          </a:xfrm>
          <a:prstGeom prst="rect">
            <a:avLst/>
          </a:prstGeom>
        </p:spPr>
        <p:txBody>
          <a:bodyPr>
            <a:normAutofit/>
          </a:bodyPr>
          <a:lstStyle/>
          <a:p>
            <a:pPr marL="0" indent="0">
              <a:buNone/>
            </a:pPr>
            <a:r>
              <a:rPr lang="en-US" dirty="0"/>
              <a:t>Father, Husband, President of DFW Mobile .NET User Group, Xamarin MVP, Microsoft MVP, and Team Lead and Senior Developer at </a:t>
            </a:r>
            <a:r>
              <a:rPr lang="en-US" dirty="0">
                <a:hlinkClick r:id="rId3"/>
              </a:rPr>
              <a:t>@IInteractive</a:t>
            </a:r>
            <a:endParaRPr lang="en-US" dirty="0"/>
          </a:p>
          <a:p>
            <a:pPr marL="0" indent="0">
              <a:buNone/>
            </a:pPr>
            <a:endParaRPr lang="en-US" dirty="0"/>
          </a:p>
          <a:p>
            <a:pPr marL="0" indent="0">
              <a:buNone/>
            </a:pPr>
            <a:endParaRPr lang="en-US" dirty="0"/>
          </a:p>
          <a:p>
            <a:pPr marL="0" indent="0">
              <a:buNone/>
            </a:pP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9368" y="3468250"/>
            <a:ext cx="3248430" cy="3248430"/>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1819" t="8889" r="48030" b="65657"/>
          <a:stretch/>
        </p:blipFill>
        <p:spPr>
          <a:xfrm>
            <a:off x="679642" y="627604"/>
            <a:ext cx="2558878" cy="2424201"/>
          </a:xfrm>
          <a:prstGeom prst="ellipse">
            <a:avLst/>
          </a:prstGeom>
        </p:spPr>
      </p:pic>
      <p:sp>
        <p:nvSpPr>
          <p:cNvPr id="7" name="TextBox 6"/>
          <p:cNvSpPr txBox="1"/>
          <p:nvPr/>
        </p:nvSpPr>
        <p:spPr>
          <a:xfrm>
            <a:off x="679643" y="5457556"/>
            <a:ext cx="4063037" cy="9397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Email: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sean.sparkman@iinteractive.com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Twitter: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@seansparkman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p:cNvPicPr>
            <a:picLocks noChangeAspect="1"/>
          </p:cNvPicPr>
          <p:nvPr/>
        </p:nvPicPr>
        <p:blipFill>
          <a:blip r:embed="rId8"/>
          <a:stretch>
            <a:fillRect/>
          </a:stretch>
        </p:blipFill>
        <p:spPr>
          <a:xfrm>
            <a:off x="519130" y="2667222"/>
            <a:ext cx="2879902" cy="769166"/>
          </a:xfrm>
          <a:prstGeom prst="rect">
            <a:avLst/>
          </a:prstGeom>
        </p:spPr>
      </p:pic>
    </p:spTree>
    <p:extLst>
      <p:ext uri="{BB962C8B-B14F-4D97-AF65-F5344CB8AC3E}">
        <p14:creationId xmlns:p14="http://schemas.microsoft.com/office/powerpoint/2010/main" val="248160426"/>
      </p:ext>
    </p:extLst>
  </p:cSld>
  <p:clrMapOvr>
    <a:masterClrMapping/>
  </p:clrMapOvr>
  <p:transition spd="slow" advClick="0" advTm="16006">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E3E3E"/>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649" y="488"/>
            <a:ext cx="9142703" cy="6851182"/>
          </a:xfrm>
          <a:prstGeom prst="rect">
            <a:avLst/>
          </a:prstGeom>
        </p:spPr>
      </p:pic>
    </p:spTree>
    <p:extLst>
      <p:ext uri="{BB962C8B-B14F-4D97-AF65-F5344CB8AC3E}">
        <p14:creationId xmlns:p14="http://schemas.microsoft.com/office/powerpoint/2010/main" val="1382521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763803" y="528120"/>
            <a:ext cx="5457051" cy="6032944"/>
            <a:chOff x="3661612" y="414422"/>
            <a:chExt cx="5457825" cy="6033799"/>
          </a:xfrm>
        </p:grpSpPr>
        <p:pic>
          <p:nvPicPr>
            <p:cNvPr id="2" name="Picture 2" descr="C:\Users\Sean\Documents\dfw mobile net logo.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661612" y="414422"/>
              <a:ext cx="5457825" cy="428690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945047" y="4781540"/>
              <a:ext cx="4986430" cy="1666681"/>
              <a:chOff x="3590364" y="4724400"/>
              <a:chExt cx="4986430" cy="1666681"/>
            </a:xfrm>
          </p:grpSpPr>
          <p:sp>
            <p:nvSpPr>
              <p:cNvPr id="3" name="TextBox 2"/>
              <p:cNvSpPr txBox="1"/>
              <p:nvPr/>
            </p:nvSpPr>
            <p:spPr>
              <a:xfrm>
                <a:off x="3898231" y="5670884"/>
                <a:ext cx="4275221" cy="7201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
                    <a:cs typeface="+mn-cs"/>
                  </a:rPr>
                  <a:t>@</a:t>
                </a:r>
                <a:r>
                  <a:rPr kumimoji="0" lang="en-US" sz="4000" b="1" i="0" u="none" strike="noStrike" kern="1200" cap="none" spc="0" normalizeH="0" baseline="0" noProof="0" dirty="0" err="1">
                    <a:ln>
                      <a:noFill/>
                    </a:ln>
                    <a:solidFill>
                      <a:prstClr val="black"/>
                    </a:solidFill>
                    <a:effectLst/>
                    <a:uLnTx/>
                    <a:uFillTx/>
                    <a:latin typeface="Calibri" panose="020F0502020204030204"/>
                    <a:ea typeface=""/>
                    <a:cs typeface="+mn-cs"/>
                  </a:rPr>
                  <a:t>DFWMobileNet</a:t>
                </a:r>
                <a:endParaRPr kumimoji="0" lang="en-US" sz="4000" b="1" i="0" u="none" strike="noStrike" kern="1200" cap="none" spc="0" normalizeH="0" baseline="0" noProof="0" dirty="0">
                  <a:ln>
                    <a:noFill/>
                  </a:ln>
                  <a:solidFill>
                    <a:prstClr val="black"/>
                  </a:solidFill>
                  <a:effectLst/>
                  <a:uLnTx/>
                  <a:uFillTx/>
                  <a:latin typeface="Calibri" panose="020F0502020204030204"/>
                  <a:ea typeface=""/>
                  <a:cs typeface="+mn-cs"/>
                </a:endParaRPr>
              </a:p>
            </p:txBody>
          </p:sp>
          <p:sp>
            <p:nvSpPr>
              <p:cNvPr id="4" name="TextBox 3"/>
              <p:cNvSpPr txBox="1"/>
              <p:nvPr/>
            </p:nvSpPr>
            <p:spPr>
              <a:xfrm>
                <a:off x="3590364" y="4724400"/>
                <a:ext cx="4986430" cy="5946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
                    <a:cs typeface="+mn-cs"/>
                  </a:rPr>
                  <a:t>http://www.dfwmobile.net</a:t>
                </a:r>
              </a:p>
            </p:txBody>
          </p:sp>
        </p:grpSp>
      </p:grpSp>
      <p:sp>
        <p:nvSpPr>
          <p:cNvPr id="7" name="TextBox 6"/>
          <p:cNvSpPr txBox="1"/>
          <p:nvPr/>
        </p:nvSpPr>
        <p:spPr>
          <a:xfrm>
            <a:off x="6075125" y="2068604"/>
            <a:ext cx="5974068" cy="230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When:		Third Wednesday of the Month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Time:		6:30 PM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Where:	Improving Enterprises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5445 Legacy Dr.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Suite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Plano, TX </a:t>
            </a:r>
          </a:p>
        </p:txBody>
      </p:sp>
    </p:spTree>
    <p:extLst>
      <p:ext uri="{BB962C8B-B14F-4D97-AF65-F5344CB8AC3E}">
        <p14:creationId xmlns:p14="http://schemas.microsoft.com/office/powerpoint/2010/main" val="264310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184859"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BBF1"/>
                </a:solidFill>
                <a:effectLst/>
                <a:uLnTx/>
                <a:uFillTx/>
                <a:latin typeface="Calibri" panose="020F0502020204030204"/>
                <a:ea typeface="Segoe UI" pitchFamily="34" charset="0"/>
                <a:cs typeface="Segoe UI" pitchFamily="34" charset="0"/>
              </a:rPr>
              <a:t> </a:t>
            </a:r>
          </a:p>
        </p:txBody>
      </p:sp>
      <p:sp>
        <p:nvSpPr>
          <p:cNvPr id="33" name="Rectangle 32"/>
          <p:cNvSpPr/>
          <p:nvPr/>
        </p:nvSpPr>
        <p:spPr bwMode="auto">
          <a:xfrm>
            <a:off x="7181978" y="2439753"/>
            <a:ext cx="2117654" cy="806692"/>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prstClr val="black"/>
                </a:solidFill>
                <a:effectLst/>
                <a:uLnTx/>
                <a:uFillTx/>
                <a:latin typeface="Calibri" panose="020F0502020204030204"/>
                <a:ea typeface="Segoe UI" pitchFamily="34" charset="0"/>
                <a:cs typeface="Segoe UI" pitchFamily="34" charset="0"/>
              </a:rPr>
              <a:t> </a:t>
            </a:r>
          </a:p>
        </p:txBody>
      </p:sp>
      <p:sp>
        <p:nvSpPr>
          <p:cNvPr id="12" name="Rectangle 11"/>
          <p:cNvSpPr/>
          <p:nvPr/>
        </p:nvSpPr>
        <p:spPr bwMode="auto">
          <a:xfrm>
            <a:off x="5041728"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2" name="Rectangle 31"/>
          <p:cNvSpPr/>
          <p:nvPr/>
        </p:nvSpPr>
        <p:spPr bwMode="auto">
          <a:xfrm>
            <a:off x="5047870" y="2439753"/>
            <a:ext cx="2108631" cy="806692"/>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9" name="Rectangle 8"/>
          <p:cNvSpPr/>
          <p:nvPr/>
        </p:nvSpPr>
        <p:spPr bwMode="auto">
          <a:xfrm>
            <a:off x="2892372"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1" name="Rectangle 30"/>
          <p:cNvSpPr/>
          <p:nvPr/>
        </p:nvSpPr>
        <p:spPr bwMode="auto">
          <a:xfrm>
            <a:off x="2903067" y="2439753"/>
            <a:ext cx="2113099" cy="806692"/>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 name="Title 1"/>
          <p:cNvSpPr>
            <a:spLocks noGrp="1"/>
          </p:cNvSpPr>
          <p:nvPr>
            <p:ph type="title"/>
          </p:nvPr>
        </p:nvSpPr>
        <p:spPr/>
        <p:txBody>
          <a:bodyPr/>
          <a:lstStyle/>
          <a:p>
            <a:pPr algn="ctr"/>
            <a:r>
              <a:rPr lang="en-US" dirty="0"/>
              <a:t>Silo Approach</a:t>
            </a:r>
          </a:p>
        </p:txBody>
      </p:sp>
      <p:sp>
        <p:nvSpPr>
          <p:cNvPr id="21" name="TextBox 20"/>
          <p:cNvSpPr txBox="1"/>
          <p:nvPr/>
        </p:nvSpPr>
        <p:spPr>
          <a:xfrm>
            <a:off x="2903067" y="2512232"/>
            <a:ext cx="2104078" cy="621736"/>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158" b="0" i="0" u="none" strike="noStrike" kern="0" cap="none" spc="0" normalizeH="0" baseline="0" noProof="0" dirty="0">
                <a:ln>
                  <a:noFill/>
                </a:ln>
                <a:solidFill>
                  <a:prstClr val="white"/>
                </a:solidFill>
                <a:effectLst/>
                <a:uLnTx/>
                <a:uFillTx/>
                <a:latin typeface="Calibri" panose="020F0502020204030204"/>
                <a:ea typeface="+mn-ea"/>
                <a:cs typeface="+mn-cs"/>
              </a:rPr>
              <a:t>iOS</a:t>
            </a:r>
          </a:p>
        </p:txBody>
      </p:sp>
      <p:sp>
        <p:nvSpPr>
          <p:cNvPr id="22" name="TextBox 21"/>
          <p:cNvSpPr txBox="1"/>
          <p:nvPr/>
        </p:nvSpPr>
        <p:spPr>
          <a:xfrm>
            <a:off x="7192672" y="2524682"/>
            <a:ext cx="2104078" cy="621736"/>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158" b="0" i="0" u="none" strike="noStrike" kern="0" cap="none" spc="0" normalizeH="0" baseline="0" noProof="0" dirty="0">
                <a:ln>
                  <a:noFill/>
                </a:ln>
                <a:solidFill>
                  <a:prstClr val="white"/>
                </a:solidFill>
                <a:effectLst/>
                <a:uLnTx/>
                <a:uFillTx/>
                <a:latin typeface="Calibri" panose="020F0502020204030204"/>
                <a:ea typeface="+mn-ea"/>
                <a:cs typeface="+mn-cs"/>
              </a:rPr>
              <a:t>Windows</a:t>
            </a:r>
          </a:p>
        </p:txBody>
      </p:sp>
      <p:sp>
        <p:nvSpPr>
          <p:cNvPr id="23" name="TextBox 22"/>
          <p:cNvSpPr txBox="1"/>
          <p:nvPr/>
        </p:nvSpPr>
        <p:spPr>
          <a:xfrm>
            <a:off x="5047868" y="2524682"/>
            <a:ext cx="2104078" cy="621736"/>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158" b="0" i="0" u="none" strike="noStrike" kern="0" cap="none" spc="0" normalizeH="0" baseline="0" noProof="0" dirty="0">
                <a:ln>
                  <a:noFill/>
                </a:ln>
                <a:solidFill>
                  <a:prstClr val="white"/>
                </a:solidFill>
                <a:effectLst/>
                <a:uLnTx/>
                <a:uFillTx/>
                <a:latin typeface="Calibri" panose="020F0502020204030204"/>
                <a:ea typeface="+mn-ea"/>
                <a:cs typeface="+mn-cs"/>
              </a:rPr>
              <a:t>Android</a:t>
            </a:r>
          </a:p>
        </p:txBody>
      </p:sp>
      <p:sp>
        <p:nvSpPr>
          <p:cNvPr id="24" name="TextBox 23"/>
          <p:cNvSpPr txBox="1"/>
          <p:nvPr/>
        </p:nvSpPr>
        <p:spPr>
          <a:xfrm>
            <a:off x="2905948" y="3821768"/>
            <a:ext cx="2104078" cy="893156"/>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prstClr val="white"/>
                </a:solidFill>
                <a:effectLst/>
                <a:uLnTx/>
                <a:uFillTx/>
                <a:latin typeface="Calibri" panose="020F0502020204030204"/>
                <a:ea typeface="+mn-ea"/>
                <a:cs typeface="+mn-cs"/>
              </a:rPr>
              <a:t>Objective-C</a:t>
            </a:r>
          </a:p>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prstClr val="white"/>
                </a:solidFill>
                <a:effectLst/>
                <a:uLnTx/>
                <a:uFillTx/>
                <a:latin typeface="Calibri Light" panose="020F0302020204030204"/>
                <a:ea typeface="+mn-ea"/>
                <a:cs typeface="+mn-cs"/>
              </a:rPr>
              <a:t>Xcode</a:t>
            </a:r>
          </a:p>
        </p:txBody>
      </p:sp>
      <p:sp>
        <p:nvSpPr>
          <p:cNvPr id="25" name="TextBox 24"/>
          <p:cNvSpPr txBox="1"/>
          <p:nvPr/>
        </p:nvSpPr>
        <p:spPr>
          <a:xfrm>
            <a:off x="7195554" y="3821768"/>
            <a:ext cx="2104078" cy="893156"/>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prstClr val="white"/>
                </a:solidFill>
                <a:effectLst/>
                <a:uLnTx/>
                <a:uFillTx/>
                <a:latin typeface="Calibri" panose="020F0502020204030204"/>
                <a:ea typeface="+mn-ea"/>
                <a:cs typeface="+mn-cs"/>
              </a:rPr>
              <a:t>C#</a:t>
            </a:r>
          </a:p>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prstClr val="white"/>
                </a:solidFill>
                <a:effectLst/>
                <a:uLnTx/>
                <a:uFillTx/>
                <a:latin typeface="Calibri Light" panose="020F0302020204030204"/>
                <a:ea typeface="+mn-ea"/>
                <a:cs typeface="+mn-cs"/>
              </a:rPr>
              <a:t>Visual Studio</a:t>
            </a:r>
          </a:p>
        </p:txBody>
      </p:sp>
      <p:sp>
        <p:nvSpPr>
          <p:cNvPr id="26" name="TextBox 25"/>
          <p:cNvSpPr txBox="1"/>
          <p:nvPr/>
        </p:nvSpPr>
        <p:spPr>
          <a:xfrm>
            <a:off x="5050750" y="3821769"/>
            <a:ext cx="2104078" cy="893156"/>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prstClr val="white"/>
                </a:solidFill>
                <a:effectLst/>
                <a:uLnTx/>
                <a:uFillTx/>
                <a:latin typeface="Calibri" panose="020F0502020204030204"/>
                <a:ea typeface="+mn-ea"/>
                <a:cs typeface="+mn-cs"/>
              </a:rPr>
              <a:t>Java</a:t>
            </a:r>
          </a:p>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prstClr val="white"/>
                </a:solidFill>
                <a:effectLst/>
                <a:uLnTx/>
                <a:uFillTx/>
                <a:latin typeface="Calibri Light" panose="020F0302020204030204"/>
                <a:ea typeface="+mn-ea"/>
                <a:cs typeface="+mn-cs"/>
              </a:rPr>
              <a:t>Android Studio</a:t>
            </a:r>
          </a:p>
        </p:txBody>
      </p:sp>
      <p:sp>
        <p:nvSpPr>
          <p:cNvPr id="28" name="TextBox 27"/>
          <p:cNvSpPr txBox="1"/>
          <p:nvPr/>
        </p:nvSpPr>
        <p:spPr>
          <a:xfrm>
            <a:off x="418643" y="5545231"/>
            <a:ext cx="11354715" cy="628212"/>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latin typeface="Calibri" panose="020F0502020204030204"/>
                <a:ea typeface="+mn-ea"/>
                <a:cs typeface="+mn-cs"/>
              </a:rPr>
              <a:t>No shared code • Many languages &amp; development environments • Multiple teams</a:t>
            </a:r>
          </a:p>
        </p:txBody>
      </p:sp>
      <p:sp>
        <p:nvSpPr>
          <p:cNvPr id="29" name="Left Brace 28"/>
          <p:cNvSpPr/>
          <p:nvPr/>
        </p:nvSpPr>
        <p:spPr>
          <a:xfrm rot="5400000">
            <a:off x="5980058" y="580"/>
            <a:ext cx="231887" cy="1073219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w="38100" cmpd="sng">
                <a:solidFill>
                  <a:srgbClr val="000000"/>
                </a:solidFill>
                <a:prstDash val="dash"/>
              </a:ln>
              <a:solidFill>
                <a:sysClr val="windowText" lastClr="000000"/>
              </a:solidFill>
              <a:effectLst/>
              <a:uLnTx/>
              <a:uFillTx/>
              <a:latin typeface="Calibri" panose="020F0502020204030204"/>
              <a:ea typeface="+mn-ea"/>
              <a:cs typeface="+mn-cs"/>
            </a:endParaRPr>
          </a:p>
        </p:txBody>
      </p:sp>
      <p:grpSp>
        <p:nvGrpSpPr>
          <p:cNvPr id="46" name="Group 45"/>
          <p:cNvGrpSpPr/>
          <p:nvPr/>
        </p:nvGrpSpPr>
        <p:grpSpPr>
          <a:xfrm>
            <a:off x="3567813" y="1467990"/>
            <a:ext cx="787322" cy="787322"/>
            <a:chOff x="2057400" y="2654300"/>
            <a:chExt cx="1028700" cy="1028700"/>
          </a:xfrm>
          <a:solidFill>
            <a:srgbClr val="9570D5"/>
          </a:solidFill>
        </p:grpSpPr>
        <p:sp>
          <p:nvSpPr>
            <p:cNvPr id="47" name="Oval 46"/>
            <p:cNvSpPr/>
            <p:nvPr/>
          </p:nvSpPr>
          <p:spPr bwMode="auto">
            <a:xfrm>
              <a:off x="2057400" y="26543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a:grpFill/>
          </p:spPr>
        </p:pic>
      </p:grpSp>
      <p:grpSp>
        <p:nvGrpSpPr>
          <p:cNvPr id="49" name="Group 48"/>
          <p:cNvGrpSpPr/>
          <p:nvPr/>
        </p:nvGrpSpPr>
        <p:grpSpPr>
          <a:xfrm>
            <a:off x="5717169" y="1465042"/>
            <a:ext cx="787322" cy="787322"/>
            <a:chOff x="3810000" y="3073400"/>
            <a:chExt cx="1028700" cy="1028700"/>
          </a:xfrm>
          <a:solidFill>
            <a:srgbClr val="66B11F"/>
          </a:solidFill>
        </p:grpSpPr>
        <p:sp>
          <p:nvSpPr>
            <p:cNvPr id="50" name="Oval 49"/>
            <p:cNvSpPr/>
            <p:nvPr/>
          </p:nvSpPr>
          <p:spPr bwMode="auto">
            <a:xfrm>
              <a:off x="38100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a:grpFill/>
          </p:spPr>
        </p:pic>
      </p:grpSp>
      <p:grpSp>
        <p:nvGrpSpPr>
          <p:cNvPr id="52" name="Group 51"/>
          <p:cNvGrpSpPr/>
          <p:nvPr/>
        </p:nvGrpSpPr>
        <p:grpSpPr>
          <a:xfrm>
            <a:off x="7860300" y="1477492"/>
            <a:ext cx="787322" cy="787322"/>
            <a:chOff x="6083300" y="3073400"/>
            <a:chExt cx="1028700" cy="1028700"/>
          </a:xfrm>
          <a:solidFill>
            <a:srgbClr val="00BBF1"/>
          </a:solidFill>
        </p:grpSpPr>
        <p:sp>
          <p:nvSpPr>
            <p:cNvPr id="53" name="Oval 52"/>
            <p:cNvSpPr/>
            <p:nvPr/>
          </p:nvSpPr>
          <p:spPr bwMode="auto">
            <a:xfrm>
              <a:off x="60833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solidFill>
                  <a:prstClr val="black"/>
                </a:solidFill>
                <a:effectLst/>
                <a:uLnTx/>
                <a:uFillTx/>
                <a:latin typeface="Calibri" panose="020F0502020204030204"/>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a:grpFill/>
          </p:spPr>
        </p:pic>
      </p:grpSp>
    </p:spTree>
    <p:extLst>
      <p:ext uri="{BB962C8B-B14F-4D97-AF65-F5344CB8AC3E}">
        <p14:creationId xmlns:p14="http://schemas.microsoft.com/office/powerpoint/2010/main" val="355646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Write Once, Run Anywhere</a:t>
            </a:r>
          </a:p>
        </p:txBody>
      </p:sp>
      <p:sp>
        <p:nvSpPr>
          <p:cNvPr id="35" name="Left Brace 34"/>
          <p:cNvSpPr/>
          <p:nvPr/>
        </p:nvSpPr>
        <p:spPr>
          <a:xfrm rot="5400000">
            <a:off x="5983948" y="804904"/>
            <a:ext cx="224107" cy="9088752"/>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w="38100" cmpd="sng">
                <a:solidFill>
                  <a:srgbClr val="000000"/>
                </a:solidFill>
                <a:prstDash val="dash"/>
              </a:ln>
              <a:solidFill>
                <a:sysClr val="windowText" lastClr="000000"/>
              </a:solidFill>
              <a:effectLst/>
              <a:uLnTx/>
              <a:uFillTx/>
              <a:latin typeface="Calibri" panose="020F0502020204030204"/>
              <a:ea typeface="+mn-ea"/>
              <a:cs typeface="+mn-cs"/>
            </a:endParaRPr>
          </a:p>
        </p:txBody>
      </p:sp>
      <p:grpSp>
        <p:nvGrpSpPr>
          <p:cNvPr id="57" name="Group 56"/>
          <p:cNvGrpSpPr/>
          <p:nvPr/>
        </p:nvGrpSpPr>
        <p:grpSpPr>
          <a:xfrm>
            <a:off x="4782490" y="1825832"/>
            <a:ext cx="2627023" cy="2627023"/>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 name="TextBox 31"/>
            <p:cNvSpPr txBox="1"/>
            <p:nvPr/>
          </p:nvSpPr>
          <p:spPr>
            <a:xfrm>
              <a:off x="5738287" y="3569063"/>
              <a:ext cx="1879600" cy="572655"/>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1766" b="0" i="0" u="none" strike="noStrike" kern="0" cap="none" spc="0" normalizeH="0" baseline="0" noProof="0" dirty="0">
                  <a:ln>
                    <a:noFill/>
                  </a:ln>
                  <a:solidFill>
                    <a:prstClr val="white"/>
                  </a:solidFill>
                  <a:effectLst/>
                  <a:uLnTx/>
                  <a:uFillTx/>
                  <a:latin typeface="Calibri" panose="020F0502020204030204"/>
                  <a:ea typeface="+mn-ea"/>
                  <a:cs typeface="+mn-cs"/>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03914" y="1963144"/>
            <a:ext cx="2705122" cy="2281741"/>
          </a:xfrm>
          <a:prstGeom prst="rect">
            <a:avLst/>
          </a:prstGeom>
          <a:noFill/>
        </p:spPr>
        <p:txBody>
          <a:bodyPr wrap="square" lIns="179286" tIns="143428" rIns="179286" bIns="143428" rtlCol="0">
            <a:spAutoFit/>
          </a:bodyPr>
          <a:lstStyle/>
          <a:p>
            <a:pPr marL="0" marR="0" lvl="0" indent="0" algn="r" defTabSz="914114" rtl="0" eaLnBrk="1" fontAlgn="auto" latinLnBrk="0" hangingPunct="1">
              <a:lnSpc>
                <a:spcPct val="110000"/>
              </a:lnSpc>
              <a:spcBef>
                <a:spcPts val="0"/>
              </a:spcBef>
              <a:spcAft>
                <a:spcPts val="0"/>
              </a:spcAft>
              <a:buClrTx/>
              <a:buSzTx/>
              <a:buFontTx/>
              <a:buNone/>
              <a:tabLst/>
              <a:defRPr/>
            </a:pPr>
            <a:r>
              <a:rPr kumimoji="0" lang="en-US" sz="2942" b="0" i="0" u="none" strike="noStrike" kern="0" cap="none" spc="0" normalizeH="0" baseline="0" noProof="0" dirty="0">
                <a:ln>
                  <a:noFill/>
                </a:ln>
                <a:solidFill>
                  <a:prstClr val="black"/>
                </a:solidFill>
                <a:effectLst/>
                <a:uLnTx/>
                <a:uFillTx/>
                <a:latin typeface="Calibri" panose="020F0502020204030204"/>
                <a:ea typeface="+mn-ea"/>
                <a:cs typeface="+mn-cs"/>
              </a:rPr>
              <a:t>Lua</a:t>
            </a:r>
          </a:p>
          <a:p>
            <a:pPr marL="0" marR="0" lvl="0" indent="0" algn="r" defTabSz="914114" rtl="0" eaLnBrk="1" fontAlgn="auto" latinLnBrk="0" hangingPunct="1">
              <a:lnSpc>
                <a:spcPct val="110000"/>
              </a:lnSpc>
              <a:spcBef>
                <a:spcPts val="0"/>
              </a:spcBef>
              <a:spcAft>
                <a:spcPts val="0"/>
              </a:spcAft>
              <a:buClrTx/>
              <a:buSzTx/>
              <a:buFontTx/>
              <a:buNone/>
              <a:tabLst/>
              <a:defRPr/>
            </a:pPr>
            <a:r>
              <a:rPr kumimoji="0" lang="en-US" sz="2942" b="0" i="0" u="none" strike="noStrike" kern="0" cap="none" spc="0" normalizeH="0" baseline="0" noProof="0" dirty="0">
                <a:ln>
                  <a:noFill/>
                </a:ln>
                <a:solidFill>
                  <a:prstClr val="black"/>
                </a:solidFill>
                <a:effectLst/>
                <a:uLnTx/>
                <a:uFillTx/>
                <a:latin typeface="Calibri" panose="020F0502020204030204"/>
                <a:ea typeface="+mn-ea"/>
                <a:cs typeface="+mn-cs"/>
              </a:rPr>
              <a:t>Javascript</a:t>
            </a:r>
          </a:p>
          <a:p>
            <a:pPr marL="0" marR="0" lvl="0" indent="0" algn="r" defTabSz="914114" rtl="0" eaLnBrk="1" fontAlgn="auto" latinLnBrk="0" hangingPunct="1">
              <a:lnSpc>
                <a:spcPct val="110000"/>
              </a:lnSpc>
              <a:spcBef>
                <a:spcPts val="0"/>
              </a:spcBef>
              <a:spcAft>
                <a:spcPts val="0"/>
              </a:spcAft>
              <a:buClrTx/>
              <a:buSzTx/>
              <a:buFontTx/>
              <a:buNone/>
              <a:tabLst/>
              <a:defRPr/>
            </a:pPr>
            <a:r>
              <a:rPr kumimoji="0" lang="en-US" sz="2942" b="0" i="0" u="none" strike="noStrike" kern="0" cap="none" spc="0" normalizeH="0" baseline="0" noProof="0" dirty="0">
                <a:ln>
                  <a:noFill/>
                </a:ln>
                <a:solidFill>
                  <a:prstClr val="black"/>
                </a:solidFill>
                <a:effectLst/>
                <a:uLnTx/>
                <a:uFillTx/>
                <a:latin typeface="Calibri" panose="020F0502020204030204"/>
                <a:ea typeface="+mn-ea"/>
                <a:cs typeface="+mn-cs"/>
              </a:rPr>
              <a:t>Actionscript</a:t>
            </a:r>
          </a:p>
          <a:p>
            <a:pPr marL="0" marR="0" lvl="0" indent="0" algn="r" defTabSz="914114" rtl="0" eaLnBrk="1" fontAlgn="auto" latinLnBrk="0" hangingPunct="1">
              <a:lnSpc>
                <a:spcPct val="110000"/>
              </a:lnSpc>
              <a:spcBef>
                <a:spcPts val="0"/>
              </a:spcBef>
              <a:spcAft>
                <a:spcPts val="0"/>
              </a:spcAft>
              <a:buClrTx/>
              <a:buSzTx/>
              <a:buFontTx/>
              <a:buNone/>
              <a:tabLst/>
              <a:defRPr/>
            </a:pPr>
            <a:r>
              <a:rPr kumimoji="0" lang="en-US" sz="2942" b="0" i="0" u="none" strike="noStrike" kern="0" cap="none" spc="0" normalizeH="0" baseline="0" noProof="0" dirty="0">
                <a:ln>
                  <a:noFill/>
                </a:ln>
                <a:solidFill>
                  <a:prstClr val="black"/>
                </a:solidFill>
                <a:effectLst/>
                <a:uLnTx/>
                <a:uFillTx/>
                <a:latin typeface="Calibri" panose="020F0502020204030204"/>
                <a:ea typeface="+mn-ea"/>
                <a:cs typeface="+mn-cs"/>
              </a:rPr>
              <a:t>HTML+CSS</a:t>
            </a:r>
          </a:p>
        </p:txBody>
      </p:sp>
      <p:cxnSp>
        <p:nvCxnSpPr>
          <p:cNvPr id="38" name="Straight Arrow Connector 37"/>
          <p:cNvCxnSpPr/>
          <p:nvPr/>
        </p:nvCxnSpPr>
        <p:spPr>
          <a:xfrm>
            <a:off x="3932238" y="2386098"/>
            <a:ext cx="861147"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238" y="2896562"/>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238" y="3407026"/>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238" y="3917490"/>
            <a:ext cx="84869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289" y="1738679"/>
            <a:ext cx="2137964" cy="2801328"/>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18643" y="5523943"/>
            <a:ext cx="11354715" cy="628212"/>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latin typeface="Calibri" panose="020F0502020204030204"/>
                <a:ea typeface="+mn-ea"/>
                <a:cs typeface="+mn-cs"/>
              </a:rPr>
              <a:t>Limited native API access • Slow performance  •  Poor user experience</a:t>
            </a:r>
          </a:p>
        </p:txBody>
      </p:sp>
    </p:spTree>
    <p:extLst>
      <p:ext uri="{BB962C8B-B14F-4D97-AF65-F5344CB8AC3E}">
        <p14:creationId xmlns:p14="http://schemas.microsoft.com/office/powerpoint/2010/main" val="13196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pPr algn="ctr"/>
            <a:r>
              <a:rPr lang="en-US" dirty="0" err="1"/>
              <a:t>Xamarin’s</a:t>
            </a:r>
            <a:r>
              <a:rPr lang="en-US" dirty="0"/>
              <a:t> Unique Approach</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353" b="0" i="0" u="none" strike="noStrike" kern="1200" cap="none" spc="0" normalizeH="0" baseline="0" noProof="0" dirty="0">
                <a:ln>
                  <a:noFill/>
                </a:ln>
                <a:solidFill>
                  <a:srgbClr val="70ACBB"/>
                </a:solidFill>
                <a:effectLst/>
                <a:uLnTx/>
                <a:uFillTx/>
                <a:latin typeface="Calibri" panose="020F0502020204030204"/>
                <a:ea typeface="+mn-ea"/>
                <a:cs typeface="+mn-cs"/>
              </a:rPr>
              <a:t>Shared C# codebase  </a:t>
            </a:r>
            <a:r>
              <a:rPr kumimoji="0" lang="en-US" sz="2353" b="0" i="0" u="none" strike="noStrike" kern="1200" cap="none" spc="0" normalizeH="0" baseline="0" noProof="0" dirty="0">
                <a:ln>
                  <a:noFill/>
                </a:ln>
                <a:solidFill>
                  <a:srgbClr val="6FBD23"/>
                </a:solidFill>
                <a:effectLst/>
                <a:uLnTx/>
                <a:uFillTx/>
                <a:latin typeface="Calibri" panose="020F0502020204030204"/>
                <a:ea typeface="+mn-ea"/>
                <a:cs typeface="+mn-cs"/>
              </a:rPr>
              <a:t>•</a:t>
            </a:r>
            <a:r>
              <a:rPr kumimoji="0" lang="en-US" sz="2353" b="0" i="0" u="none" strike="noStrike" kern="1200" cap="none" spc="0" normalizeH="0" baseline="0" noProof="0" dirty="0">
                <a:ln>
                  <a:noFill/>
                </a:ln>
                <a:solidFill>
                  <a:srgbClr val="16ACEE"/>
                </a:solidFill>
                <a:effectLst/>
                <a:uLnTx/>
                <a:uFillTx/>
                <a:latin typeface="Calibri" panose="020F0502020204030204"/>
                <a:ea typeface="+mn-ea"/>
                <a:cs typeface="+mn-cs"/>
              </a:rPr>
              <a:t>  </a:t>
            </a:r>
            <a:r>
              <a:rPr kumimoji="0" lang="en-US" sz="2353" b="0" i="0" u="none" strike="noStrike" kern="1200" cap="none" spc="0" normalizeH="0" baseline="0" noProof="0" dirty="0">
                <a:ln>
                  <a:noFill/>
                </a:ln>
                <a:solidFill>
                  <a:srgbClr val="70ACBB"/>
                </a:solidFill>
                <a:effectLst/>
                <a:uLnTx/>
                <a:uFillTx/>
                <a:latin typeface="Calibri" panose="020F0502020204030204"/>
                <a:ea typeface="+mn-ea"/>
                <a:cs typeface="+mn-cs"/>
              </a:rPr>
              <a:t>100% native API access</a:t>
            </a:r>
            <a:r>
              <a:rPr kumimoji="0" lang="en-US" sz="2353" b="0" i="0" u="none" strike="noStrike" kern="1200" cap="none" spc="0" normalizeH="0" baseline="0" noProof="0" dirty="0">
                <a:ln>
                  <a:noFill/>
                </a:ln>
                <a:solidFill>
                  <a:srgbClr val="16ACEE"/>
                </a:solidFill>
                <a:effectLst/>
                <a:uLnTx/>
                <a:uFillTx/>
                <a:latin typeface="Calibri" panose="020F0502020204030204"/>
                <a:ea typeface="+mn-ea"/>
                <a:cs typeface="+mn-cs"/>
              </a:rPr>
              <a:t>  </a:t>
            </a:r>
            <a:r>
              <a:rPr kumimoji="0" lang="en-US" sz="2353" b="0" i="0" u="none" strike="noStrike" kern="1200" cap="none" spc="0" normalizeH="0" baseline="0" noProof="0" dirty="0">
                <a:ln>
                  <a:noFill/>
                </a:ln>
                <a:solidFill>
                  <a:srgbClr val="6FBD23"/>
                </a:solidFill>
                <a:effectLst/>
                <a:uLnTx/>
                <a:uFillTx/>
                <a:latin typeface="Calibri" panose="020F0502020204030204"/>
                <a:ea typeface="+mn-ea"/>
                <a:cs typeface="+mn-cs"/>
              </a:rPr>
              <a:t>•</a:t>
            </a:r>
            <a:r>
              <a:rPr kumimoji="0" lang="en-US" sz="2353" b="0" i="0" u="none" strike="noStrike" kern="1200" cap="none" spc="0" normalizeH="0" baseline="0" noProof="0" dirty="0">
                <a:ln>
                  <a:noFill/>
                </a:ln>
                <a:solidFill>
                  <a:srgbClr val="16ACEE"/>
                </a:solidFill>
                <a:effectLst/>
                <a:uLnTx/>
                <a:uFillTx/>
                <a:latin typeface="Calibri" panose="020F0502020204030204"/>
                <a:ea typeface="+mn-ea"/>
                <a:cs typeface="+mn-cs"/>
              </a:rPr>
              <a:t>  </a:t>
            </a:r>
            <a:r>
              <a:rPr kumimoji="0" lang="en-US" sz="2353" b="0" i="0" u="none" strike="noStrike" kern="1200" cap="none" spc="0" normalizeH="0" baseline="0" noProof="0" dirty="0">
                <a:ln>
                  <a:noFill/>
                </a:ln>
                <a:solidFill>
                  <a:srgbClr val="70ACBB"/>
                </a:solidFill>
                <a:effectLst/>
                <a:uLnTx/>
                <a:uFillTx/>
                <a:latin typeface="Calibri" panose="020F0502020204030204"/>
                <a:ea typeface="+mn-ea"/>
                <a:cs typeface="+mn-cs"/>
              </a:rPr>
              <a:t>High performance</a:t>
            </a: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Calibri" panose="020F0502020204030204"/>
                  <a:ea typeface="+mn-ea"/>
                  <a:cs typeface="+mn-cs"/>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BBF1"/>
                  </a:solidFill>
                  <a:effectLst/>
                  <a:uLnTx/>
                  <a:uFillTx/>
                  <a:latin typeface="Calibri" panose="020F0502020204030204"/>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Calibri" panose="020F0502020204030204"/>
                  <a:ea typeface="+mn-ea"/>
                  <a:cs typeface="+mn-cs"/>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Calibri" panose="020F0502020204030204"/>
                  <a:ea typeface="+mn-ea"/>
                  <a:cs typeface="+mn-cs"/>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921" b="0" i="0" u="none" strike="noStrike" kern="1200" cap="none" spc="0" normalizeH="0" baseline="0" noProof="0" dirty="0">
                  <a:ln>
                    <a:noFill/>
                  </a:ln>
                  <a:solidFill>
                    <a:srgbClr val="FFFFFF"/>
                  </a:solidFill>
                  <a:effectLst/>
                  <a:uLnTx/>
                  <a:uFillTx/>
                  <a:latin typeface="Calibri" panose="020F0502020204030204"/>
                  <a:ea typeface="+mn-ea"/>
                  <a:cs typeface="+mn-cs"/>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731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APIs</a:t>
            </a:r>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Microsoft.Phone</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err="1">
                  <a:ln>
                    <a:noFill/>
                  </a:ln>
                  <a:solidFill>
                    <a:srgbClr val="FFFFFF"/>
                  </a:solidFill>
                  <a:effectLst/>
                  <a:uLnTx/>
                  <a:uFillTx/>
                  <a:latin typeface="Calibri" panose="020F0502020204030204"/>
                  <a:ea typeface="+mn-ea"/>
                  <a:cs typeface="Helvetica Light"/>
                </a:rPr>
                <a:t>Microsoft.Networking</a:t>
              </a:r>
              <a:endParaRPr kumimoji="0" lang="en-US" sz="1470"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Windows.Storage</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err="1">
                  <a:ln>
                    <a:noFill/>
                  </a:ln>
                  <a:solidFill>
                    <a:srgbClr val="FFFFFF"/>
                  </a:solidFill>
                  <a:effectLst/>
                  <a:uLnTx/>
                  <a:uFillTx/>
                  <a:latin typeface="Calibri" panose="020F0502020204030204"/>
                  <a:ea typeface="+mn-ea"/>
                  <a:cs typeface="Helvetica Light"/>
                </a:rPr>
                <a:t>Windows.Foundation</a:t>
              </a:r>
              <a:endParaRPr kumimoji="0" lang="en-US" sz="1470"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Microsoft.Devices</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err="1">
                <a:ln>
                  <a:noFill/>
                </a:ln>
                <a:gradFill>
                  <a:gsLst>
                    <a:gs pos="2917">
                      <a:srgbClr val="404040"/>
                    </a:gs>
                    <a:gs pos="30000">
                      <a:srgbClr val="404040"/>
                    </a:gs>
                  </a:gsLst>
                  <a:lin ang="5400000" scaled="0"/>
                </a:gradFill>
                <a:effectLst/>
                <a:uLnTx/>
                <a:uFillTx/>
                <a:latin typeface="Calibri" panose="020F0502020204030204"/>
                <a:ea typeface="+mn-ea"/>
                <a:cs typeface="+mn-cs"/>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endParaRPr>
          </a:p>
        </p:txBody>
      </p:sp>
      <p:pic>
        <p:nvPicPr>
          <p:cNvPr id="37" name="Picture 36" descr="C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System.Data</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System.Windows</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System.Numerics</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System.Core</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err="1">
                  <a:ln>
                    <a:noFill/>
                  </a:ln>
                  <a:solidFill>
                    <a:srgbClr val="FFFFFF"/>
                  </a:solidFill>
                  <a:effectLst/>
                  <a:uLnTx/>
                  <a:uFillTx/>
                  <a:latin typeface="Calibri" panose="020F0502020204030204"/>
                  <a:ea typeface="+mn-ea"/>
                  <a:cs typeface="Helvetica Light"/>
                </a:rPr>
                <a:t>System.ServiceModel</a:t>
              </a:r>
              <a:endParaRPr kumimoji="0" lang="en-US" sz="1470"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System.Net</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System.IO</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System.Linq</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System.Xml</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Tree>
    <p:extLst>
      <p:ext uri="{BB962C8B-B14F-4D97-AF65-F5344CB8AC3E}">
        <p14:creationId xmlns:p14="http://schemas.microsoft.com/office/powerpoint/2010/main" val="21397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API Coverage</a:t>
            </a:r>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MapKit</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UIKit</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iBeacon</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CoreGraphics</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CoreMotion</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err="1">
                <a:ln>
                  <a:noFill/>
                </a:ln>
                <a:gradFill>
                  <a:gsLst>
                    <a:gs pos="2917">
                      <a:srgbClr val="404040"/>
                    </a:gs>
                    <a:gs pos="30000">
                      <a:srgbClr val="404040"/>
                    </a:gs>
                  </a:gsLst>
                  <a:lin ang="5400000" scaled="0"/>
                </a:gradFill>
                <a:effectLst/>
                <a:uLnTx/>
                <a:uFillTx/>
                <a:latin typeface="Calibri" panose="020F0502020204030204"/>
                <a:ea typeface="+mn-ea"/>
                <a:cs typeface="+mn-cs"/>
              </a:endParaRPr>
            </a:p>
          </p:txBody>
        </p:sp>
      </p:grpSp>
      <p:pic>
        <p:nvPicPr>
          <p:cNvPr id="26" name="Picture 25"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System.Data</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System.Windows</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System.Numerics</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System.Core</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err="1">
                <a:ln>
                  <a:noFill/>
                </a:ln>
                <a:solidFill>
                  <a:srgbClr val="FFFFFF"/>
                </a:solidFill>
                <a:effectLst/>
                <a:uLnTx/>
                <a:uFillTx/>
                <a:latin typeface="Calibri" panose="020F0502020204030204"/>
                <a:ea typeface="+mn-ea"/>
                <a:cs typeface="Helvetica Light"/>
              </a:rPr>
              <a:t>System.ServiceModel</a:t>
            </a:r>
            <a:endParaRPr kumimoji="0" lang="en-US" sz="1470"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System.Net</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System.IO</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System.Linq</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Helvetica Light"/>
              </a:rPr>
              <a:t>System.Xml</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Helvetica Light"/>
            </a:endParaRPr>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DevDays">
      <a:dk1>
        <a:srgbClr val="505050"/>
      </a:dk1>
      <a:lt1>
        <a:srgbClr val="FFFFFF"/>
      </a:lt1>
      <a:dk2>
        <a:srgbClr val="0078D7"/>
      </a:dk2>
      <a:lt2>
        <a:srgbClr val="00BCF2"/>
      </a:lt2>
      <a:accent1>
        <a:srgbClr val="0177D6"/>
      </a:accent1>
      <a:accent2>
        <a:srgbClr val="01188E"/>
      </a:accent2>
      <a:accent3>
        <a:srgbClr val="5B2C90"/>
      </a:accent3>
      <a:accent4>
        <a:srgbClr val="5C105C"/>
      </a:accent4>
      <a:accent5>
        <a:srgbClr val="B3269D"/>
      </a:accent5>
      <a:accent6>
        <a:srgbClr val="31135A"/>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1039</Words>
  <Application>Microsoft Office PowerPoint</Application>
  <PresentationFormat>Widescreen</PresentationFormat>
  <Paragraphs>233</Paragraphs>
  <Slides>19</Slides>
  <Notes>12</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0</vt:i4>
      </vt:variant>
      <vt:variant>
        <vt:lpstr>Slide Titles</vt:lpstr>
      </vt:variant>
      <vt:variant>
        <vt:i4>19</vt:i4>
      </vt:variant>
    </vt:vector>
  </HeadingPairs>
  <TitlesOfParts>
    <vt:vector size="28" baseType="lpstr">
      <vt:lpstr>Arial</vt:lpstr>
      <vt:lpstr>Calibri</vt:lpstr>
      <vt:lpstr>Calibri Light</vt:lpstr>
      <vt:lpstr>Consolas</vt:lpstr>
      <vt:lpstr>Segoe UI</vt:lpstr>
      <vt:lpstr>Segoe UI Light</vt:lpstr>
      <vt:lpstr>Wingdings</vt:lpstr>
      <vt:lpstr>Office Theme</vt:lpstr>
      <vt:lpstr>WHITE TEMPLATE</vt:lpstr>
      <vt:lpstr>Introduction to Xamarin.Forms</vt:lpstr>
      <vt:lpstr>Sean Sparkman</vt:lpstr>
      <vt:lpstr>PowerPoint Presentation</vt:lpstr>
      <vt:lpstr>PowerPoint Presentation</vt:lpstr>
      <vt:lpstr>Silo Approach</vt:lpstr>
      <vt:lpstr>Write Once, Run Anywhere</vt:lpstr>
      <vt:lpstr>Xamarin’s Unique Approach</vt:lpstr>
      <vt:lpstr>Windows APIs</vt:lpstr>
      <vt:lpstr>iOS – 100% API Coverage</vt:lpstr>
      <vt:lpstr>Android – 100% API Coverage</vt:lpstr>
      <vt:lpstr>Native Performance</vt:lpstr>
      <vt:lpstr>Meet Xamarin.Forms</vt:lpstr>
      <vt:lpstr>Xamarin Forms Platforms</vt:lpstr>
      <vt:lpstr>Xamarin + Xamarin.Forms</vt:lpstr>
      <vt:lpstr>What’s included</vt:lpstr>
      <vt:lpstr>Layouts</vt:lpstr>
      <vt:lpstr>Controls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Xamarin.Forms</dc:title>
  <dc:creator>Sean Sparkman</dc:creator>
  <cp:lastModifiedBy>Sean Sparkman</cp:lastModifiedBy>
  <cp:revision>1</cp:revision>
  <dcterms:created xsi:type="dcterms:W3CDTF">2018-12-05T21:22:35Z</dcterms:created>
  <dcterms:modified xsi:type="dcterms:W3CDTF">2018-12-05T21:26:47Z</dcterms:modified>
</cp:coreProperties>
</file>